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xlsx" ContentType="application/vnd.openxmlformats-officedocument.spreadsheetml.sheet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87" r:id="rId6"/>
    <p:sldId id="281" r:id="rId7"/>
    <p:sldId id="280" r:id="rId8"/>
    <p:sldId id="283" r:id="rId9"/>
    <p:sldId id="266" r:id="rId10"/>
    <p:sldId id="264" r:id="rId11"/>
    <p:sldId id="285" r:id="rId12"/>
    <p:sldId id="284" r:id="rId13"/>
    <p:sldId id="286" r:id="rId14"/>
    <p:sldId id="278" r:id="rId15"/>
    <p:sldId id="279" r:id="rId16"/>
    <p:sldId id="288" r:id="rId17"/>
    <p:sldId id="282" r:id="rId18"/>
    <p:sldId id="265" r:id="rId19"/>
    <p:sldId id="292" r:id="rId20"/>
    <p:sldId id="293" r:id="rId21"/>
    <p:sldId id="268" r:id="rId22"/>
    <p:sldId id="291" r:id="rId23"/>
    <p:sldId id="267" r:id="rId24"/>
    <p:sldId id="289" r:id="rId25"/>
    <p:sldId id="269" r:id="rId26"/>
    <p:sldId id="271" r:id="rId27"/>
    <p:sldId id="294" r:id="rId28"/>
    <p:sldId id="272" r:id="rId29"/>
    <p:sldId id="295" r:id="rId30"/>
    <p:sldId id="273" r:id="rId31"/>
    <p:sldId id="275" r:id="rId32"/>
    <p:sldId id="274" r:id="rId33"/>
    <p:sldId id="276" r:id="rId34"/>
    <p:sldId id="290" r:id="rId35"/>
    <p:sldId id="260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énom Nom" initials="P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66CCFF"/>
    <a:srgbClr val="FFFFFF"/>
    <a:srgbClr val="FFDD00"/>
    <a:srgbClr val="0155CE"/>
    <a:srgbClr val="1B3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04" autoAdjust="0"/>
    <p:restoredTop sz="86859" autoAdjust="0"/>
  </p:normalViewPr>
  <p:slideViewPr>
    <p:cSldViewPr snapToGrid="0">
      <p:cViewPr>
        <p:scale>
          <a:sx n="77" d="100"/>
          <a:sy n="77" d="100"/>
        </p:scale>
        <p:origin x="656" y="424"/>
      </p:cViewPr>
      <p:guideLst/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/>
              <a:t>Budget </a:t>
            </a:r>
            <a:r>
              <a:rPr lang="de-CH" dirty="0" err="1"/>
              <a:t>Usage</a:t>
            </a:r>
            <a:endParaRPr lang="de-CH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Tabelle1!$A$2</c:f>
              <c:strCache>
                <c:ptCount val="1"/>
                <c:pt idx="0">
                  <c:v>Used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Tabelle1!$B$1:$E$1</c:f>
              <c:strCache>
                <c:ptCount val="4"/>
                <c:pt idx="0">
                  <c:v>Internal - elec</c:v>
                </c:pt>
                <c:pt idx="1">
                  <c:v> Internal - meca</c:v>
                </c:pt>
                <c:pt idx="2">
                  <c:v>External - elec</c:v>
                </c:pt>
                <c:pt idx="3">
                  <c:v>External - meca</c:v>
                </c:pt>
              </c:strCache>
            </c:strRef>
          </c:cat>
          <c:val>
            <c:numRef>
              <c:f>Tabelle1!$B$2:$E$2</c:f>
              <c:numCache>
                <c:formatCode>General</c:formatCode>
                <c:ptCount val="4"/>
                <c:pt idx="0">
                  <c:v>550.0</c:v>
                </c:pt>
                <c:pt idx="1">
                  <c:v>0.0</c:v>
                </c:pt>
                <c:pt idx="2">
                  <c:v>0.0</c:v>
                </c:pt>
                <c:pt idx="3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27-417A-B2BE-E8F67E771B5D}"/>
            </c:ext>
          </c:extLst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Reserved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Tabelle1!$B$1:$E$1</c:f>
              <c:strCache>
                <c:ptCount val="4"/>
                <c:pt idx="0">
                  <c:v>Internal - elec</c:v>
                </c:pt>
                <c:pt idx="1">
                  <c:v> Internal - meca</c:v>
                </c:pt>
                <c:pt idx="2">
                  <c:v>External - elec</c:v>
                </c:pt>
                <c:pt idx="3">
                  <c:v>External - meca</c:v>
                </c:pt>
              </c:strCache>
            </c:strRef>
          </c:cat>
          <c:val>
            <c:numRef>
              <c:f>Tabelle1!$B$3:$E$3</c:f>
              <c:numCache>
                <c:formatCode>General</c:formatCode>
                <c:ptCount val="4"/>
                <c:pt idx="0">
                  <c:v>250.0</c:v>
                </c:pt>
                <c:pt idx="1">
                  <c:v>500.0</c:v>
                </c:pt>
                <c:pt idx="2">
                  <c:v>450.0</c:v>
                </c:pt>
                <c:pt idx="3">
                  <c:v>200.0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627-417A-B2BE-E8F67E771B5D}"/>
            </c:ext>
          </c:extLst>
        </c:ser>
        <c:ser>
          <c:idx val="2"/>
          <c:order val="2"/>
          <c:tx>
            <c:strRef>
              <c:f>Tabelle1!$A$4</c:f>
              <c:strCache>
                <c:ptCount val="1"/>
                <c:pt idx="0">
                  <c:v>Leftover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Tabelle1!$B$1:$E$1</c:f>
              <c:strCache>
                <c:ptCount val="4"/>
                <c:pt idx="0">
                  <c:v>Internal - elec</c:v>
                </c:pt>
                <c:pt idx="1">
                  <c:v> Internal - meca</c:v>
                </c:pt>
                <c:pt idx="2">
                  <c:v>External - elec</c:v>
                </c:pt>
                <c:pt idx="3">
                  <c:v>External - meca</c:v>
                </c:pt>
              </c:strCache>
            </c:strRef>
          </c:cat>
          <c:val>
            <c:numRef>
              <c:f>Tabelle1!$B$4:$E$4</c:f>
              <c:numCache>
                <c:formatCode>General</c:formatCode>
                <c:ptCount val="4"/>
                <c:pt idx="0">
                  <c:v>200.0</c:v>
                </c:pt>
                <c:pt idx="1">
                  <c:v>500.0</c:v>
                </c:pt>
                <c:pt idx="2">
                  <c:v>50.0</c:v>
                </c:pt>
                <c:pt idx="3">
                  <c:v>250.0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27-417A-B2BE-E8F67E771B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8112256"/>
        <c:axId val="2136127104"/>
      </c:barChart>
      <c:catAx>
        <c:axId val="213811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127104"/>
        <c:crosses val="autoZero"/>
        <c:auto val="1"/>
        <c:lblAlgn val="ctr"/>
        <c:lblOffset val="100"/>
        <c:noMultiLvlLbl val="0"/>
      </c:catAx>
      <c:valAx>
        <c:axId val="213612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8112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/>
              <a:t>Budget </a:t>
            </a:r>
            <a:r>
              <a:rPr lang="de-CH" dirty="0" err="1"/>
              <a:t>Usage</a:t>
            </a:r>
            <a:endParaRPr lang="de-CH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684281495265064"/>
          <c:y val="0.0176327181629313"/>
          <c:w val="0.92688483082381"/>
          <c:h val="0.760539689580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Tabelle1!$A$2</c:f>
              <c:strCache>
                <c:ptCount val="1"/>
                <c:pt idx="0">
                  <c:v>Used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Tabelle1!$B$1:$E$1</c:f>
              <c:strCache>
                <c:ptCount val="4"/>
                <c:pt idx="0">
                  <c:v>Internal - elec</c:v>
                </c:pt>
                <c:pt idx="1">
                  <c:v> Internal - meca</c:v>
                </c:pt>
                <c:pt idx="2">
                  <c:v>External - elec</c:v>
                </c:pt>
                <c:pt idx="3">
                  <c:v>External - meca</c:v>
                </c:pt>
              </c:strCache>
            </c:strRef>
          </c:cat>
          <c:val>
            <c:numRef>
              <c:f>Tabelle1!$B$2:$E$2</c:f>
              <c:numCache>
                <c:formatCode>General</c:formatCode>
                <c:ptCount val="4"/>
                <c:pt idx="0">
                  <c:v>550.0</c:v>
                </c:pt>
                <c:pt idx="1">
                  <c:v>0.0</c:v>
                </c:pt>
                <c:pt idx="2">
                  <c:v>0.0</c:v>
                </c:pt>
                <c:pt idx="3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27-417A-B2BE-E8F67E771B5D}"/>
            </c:ext>
          </c:extLst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Reserved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Tabelle1!$B$1:$E$1</c:f>
              <c:strCache>
                <c:ptCount val="4"/>
                <c:pt idx="0">
                  <c:v>Internal - elec</c:v>
                </c:pt>
                <c:pt idx="1">
                  <c:v> Internal - meca</c:v>
                </c:pt>
                <c:pt idx="2">
                  <c:v>External - elec</c:v>
                </c:pt>
                <c:pt idx="3">
                  <c:v>External - meca</c:v>
                </c:pt>
              </c:strCache>
            </c:strRef>
          </c:cat>
          <c:val>
            <c:numRef>
              <c:f>Tabelle1!$B$3:$E$3</c:f>
              <c:numCache>
                <c:formatCode>General</c:formatCode>
                <c:ptCount val="4"/>
                <c:pt idx="0">
                  <c:v>250.0</c:v>
                </c:pt>
                <c:pt idx="1">
                  <c:v>500.0</c:v>
                </c:pt>
                <c:pt idx="2">
                  <c:v>450.0</c:v>
                </c:pt>
                <c:pt idx="3">
                  <c:v>200.0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627-417A-B2BE-E8F67E771B5D}"/>
            </c:ext>
          </c:extLst>
        </c:ser>
        <c:ser>
          <c:idx val="2"/>
          <c:order val="2"/>
          <c:tx>
            <c:strRef>
              <c:f>Tabelle1!$A$4</c:f>
              <c:strCache>
                <c:ptCount val="1"/>
                <c:pt idx="0">
                  <c:v>Leftover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Tabelle1!$B$1:$E$1</c:f>
              <c:strCache>
                <c:ptCount val="4"/>
                <c:pt idx="0">
                  <c:v>Internal - elec</c:v>
                </c:pt>
                <c:pt idx="1">
                  <c:v> Internal - meca</c:v>
                </c:pt>
                <c:pt idx="2">
                  <c:v>External - elec</c:v>
                </c:pt>
                <c:pt idx="3">
                  <c:v>External - meca</c:v>
                </c:pt>
              </c:strCache>
            </c:strRef>
          </c:cat>
          <c:val>
            <c:numRef>
              <c:f>Tabelle1!$B$4:$E$4</c:f>
              <c:numCache>
                <c:formatCode>General</c:formatCode>
                <c:ptCount val="4"/>
                <c:pt idx="0">
                  <c:v>200.0</c:v>
                </c:pt>
                <c:pt idx="1">
                  <c:v>500.0</c:v>
                </c:pt>
                <c:pt idx="2">
                  <c:v>50.0</c:v>
                </c:pt>
                <c:pt idx="3">
                  <c:v>250.0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27-417A-B2BE-E8F67E771B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8090832"/>
        <c:axId val="2138215168"/>
      </c:barChart>
      <c:catAx>
        <c:axId val="213809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8215168"/>
        <c:crosses val="autoZero"/>
        <c:auto val="1"/>
        <c:lblAlgn val="ctr"/>
        <c:lblOffset val="100"/>
        <c:noMultiLvlLbl val="0"/>
      </c:catAx>
      <c:valAx>
        <c:axId val="213821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809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Electrical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Internal used</c:v>
                </c:pt>
                <c:pt idx="1">
                  <c:v>Internal allocated</c:v>
                </c:pt>
                <c:pt idx="2">
                  <c:v>Internal planned</c:v>
                </c:pt>
                <c:pt idx="3">
                  <c:v>External used</c:v>
                </c:pt>
                <c:pt idx="4">
                  <c:v>External allocated</c:v>
                </c:pt>
                <c:pt idx="5">
                  <c:v>External planned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550.0</c:v>
                </c:pt>
                <c:pt idx="1">
                  <c:v>350.0</c:v>
                </c:pt>
                <c:pt idx="2">
                  <c:v>1000.0</c:v>
                </c:pt>
                <c:pt idx="3">
                  <c:v>0.0</c:v>
                </c:pt>
                <c:pt idx="4">
                  <c:v>450.0</c:v>
                </c:pt>
                <c:pt idx="5">
                  <c:v>500.0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0AF-475F-85B6-D0C46904F29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Mechanical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Internal used</c:v>
                </c:pt>
                <c:pt idx="1">
                  <c:v>Internal allocated</c:v>
                </c:pt>
                <c:pt idx="2">
                  <c:v>Internal planned</c:v>
                </c:pt>
                <c:pt idx="3">
                  <c:v>External used</c:v>
                </c:pt>
                <c:pt idx="4">
                  <c:v>External allocated</c:v>
                </c:pt>
                <c:pt idx="5">
                  <c:v>External planned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0.0</c:v>
                </c:pt>
                <c:pt idx="1">
                  <c:v>600.0</c:v>
                </c:pt>
                <c:pt idx="2">
                  <c:v>1000.0</c:v>
                </c:pt>
                <c:pt idx="3">
                  <c:v>50.0</c:v>
                </c:pt>
                <c:pt idx="4">
                  <c:v>400.0</c:v>
                </c:pt>
                <c:pt idx="5">
                  <c:v>500.0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0AF-475F-85B6-D0C46904F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0900128"/>
        <c:axId val="2130858016"/>
      </c:barChart>
      <c:catAx>
        <c:axId val="21309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0858016"/>
        <c:crosses val="autoZero"/>
        <c:auto val="1"/>
        <c:lblAlgn val="ctr"/>
        <c:lblOffset val="100"/>
        <c:noMultiLvlLbl val="0"/>
      </c:catAx>
      <c:valAx>
        <c:axId val="213085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090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916B2-92D6-4147-A39D-AE42B8E75839}" type="datetimeFigureOut">
              <a:rPr lang="fr-CH" smtClean="0"/>
              <a:t>13.04.17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DFEB-5660-4F47-A6D2-7F7A2FBD36B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6905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28492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03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3371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9680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63710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69085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19372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58751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36397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48167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573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14596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54326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85762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21692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96431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0399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28958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55340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9172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59921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29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7621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17535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41763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6449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18534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59912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1105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Questions?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00795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Dimensions générale et explications générales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0809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1192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4508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8886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90618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DFEB-5660-4F47-A6D2-7F7A2FBD36B7}" type="slidenum">
              <a:rPr lang="fr-CH" smtClean="0"/>
              <a:t>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5218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2692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5068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921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8144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352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6432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6972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4445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5927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7658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6917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BD249-790C-4853-818D-7DBA15BA516E}" type="datetimeFigureOut">
              <a:rPr lang="fr-CH" smtClean="0"/>
              <a:t>13.04.17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8AC97-FFEB-46B0-934C-17FAC2C7A7D4}" type="slidenum">
              <a:rPr lang="fr-CH" smtClean="0"/>
              <a:t>‹#›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5798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0.jp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2464396" y="1767841"/>
            <a:ext cx="4107115" cy="404014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ZoneTexte 6"/>
          <p:cNvSpPr txBox="1"/>
          <p:nvPr/>
        </p:nvSpPr>
        <p:spPr>
          <a:xfrm>
            <a:off x="290024" y="273712"/>
            <a:ext cx="9487525" cy="92333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Copperplate Gothic Bold" panose="020E0705020206020404" pitchFamily="34" charset="0"/>
              </a:rPr>
              <a:t>STI – robot competition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12124" y="5378754"/>
            <a:ext cx="2745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Claudio </a:t>
            </a:r>
            <a:r>
              <a:rPr lang="fr-CH" dirty="0" err="1"/>
              <a:t>Fritsche</a:t>
            </a:r>
            <a:r>
              <a:rPr lang="fr-CH" dirty="0"/>
              <a:t> (GM)</a:t>
            </a:r>
          </a:p>
          <a:p>
            <a:r>
              <a:rPr lang="fr-CH" dirty="0"/>
              <a:t>Roman Oechslin (MT)</a:t>
            </a:r>
          </a:p>
          <a:p>
            <a:r>
              <a:rPr lang="fr-CH" dirty="0"/>
              <a:t>Héloïse Boross (MT)</a:t>
            </a:r>
            <a:endParaRPr lang="x-none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27" y="293810"/>
            <a:ext cx="1432892" cy="68778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777549" y="5932752"/>
            <a:ext cx="227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20th March 2017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28" y="2137173"/>
            <a:ext cx="4632492" cy="379557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372524" y="2349179"/>
            <a:ext cx="5946371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40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TEAM 3</a:t>
            </a:r>
          </a:p>
          <a:p>
            <a:r>
              <a:rPr lang="fr-CH" sz="4000" dirty="0" err="1">
                <a:solidFill>
                  <a:srgbClr val="FF0000"/>
                </a:solidFill>
                <a:latin typeface="Copperplate Gothic Bold" panose="020E0705020206020404" pitchFamily="34" charset="0"/>
              </a:rPr>
              <a:t>Milestone</a:t>
            </a:r>
            <a:r>
              <a:rPr lang="fr-CH" sz="40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 </a:t>
            </a:r>
            <a:r>
              <a:rPr lang="fr-CH" sz="4000" dirty="0" err="1">
                <a:solidFill>
                  <a:srgbClr val="FF0000"/>
                </a:solidFill>
                <a:latin typeface="Copperplate Gothic Bold" panose="020E0705020206020404" pitchFamily="34" charset="0"/>
              </a:rPr>
              <a:t>number</a:t>
            </a:r>
            <a:r>
              <a:rPr lang="fr-CH" sz="40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031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Sticky belt fabrication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10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9" y="2707655"/>
            <a:ext cx="3230980" cy="201770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23" y="2342051"/>
            <a:ext cx="4183303" cy="274890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68" y="2784249"/>
            <a:ext cx="1726721" cy="1745907"/>
          </a:xfrm>
          <a:prstGeom prst="rect">
            <a:avLst/>
          </a:prstGeom>
        </p:spPr>
      </p:pic>
      <p:sp>
        <p:nvSpPr>
          <p:cNvPr id="7" name="Croix 6"/>
          <p:cNvSpPr/>
          <p:nvPr/>
        </p:nvSpPr>
        <p:spPr>
          <a:xfrm>
            <a:off x="3718752" y="3446207"/>
            <a:ext cx="430590" cy="423933"/>
          </a:xfrm>
          <a:prstGeom prst="plus">
            <a:avLst>
              <a:gd name="adj" fmla="val 37540"/>
            </a:avLst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Croix 20"/>
          <p:cNvSpPr/>
          <p:nvPr/>
        </p:nvSpPr>
        <p:spPr>
          <a:xfrm>
            <a:off x="9064249" y="3462580"/>
            <a:ext cx="430590" cy="423933"/>
          </a:xfrm>
          <a:prstGeom prst="plus">
            <a:avLst>
              <a:gd name="adj" fmla="val 37540"/>
            </a:avLst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3472365" y="2385475"/>
            <a:ext cx="8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Sewing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8829484" y="2385475"/>
            <a:ext cx="79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Taping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575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Roller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11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2622067"/>
            <a:ext cx="7942409" cy="2210459"/>
          </a:xfrm>
          <a:prstGeom prst="rect">
            <a:avLst/>
          </a:prstGeom>
        </p:spPr>
      </p:pic>
      <p:cxnSp>
        <p:nvCxnSpPr>
          <p:cNvPr id="16" name="Connecteur droit 15"/>
          <p:cNvCxnSpPr>
            <a:cxnSpLocks/>
          </p:cNvCxnSpPr>
          <p:nvPr/>
        </p:nvCxnSpPr>
        <p:spPr>
          <a:xfrm flipH="1">
            <a:off x="952352" y="3508961"/>
            <a:ext cx="170121" cy="145077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cxnSpLocks/>
          </p:cNvCxnSpPr>
          <p:nvPr/>
        </p:nvCxnSpPr>
        <p:spPr>
          <a:xfrm flipH="1">
            <a:off x="7638035" y="3698312"/>
            <a:ext cx="77972" cy="15358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44" y="5377481"/>
            <a:ext cx="2152808" cy="383517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3153368" y="4972154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Sides</a:t>
            </a:r>
            <a:r>
              <a:rPr lang="fr-CH" dirty="0"/>
              <a:t> of the robot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8773722" y="3508961"/>
            <a:ext cx="170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Round-</a:t>
            </a:r>
            <a:r>
              <a:rPr lang="fr-CH" dirty="0" err="1"/>
              <a:t>head</a:t>
            </a:r>
            <a:r>
              <a:rPr lang="fr-CH" dirty="0"/>
              <a:t> </a:t>
            </a:r>
            <a:r>
              <a:rPr lang="fr-CH" dirty="0" err="1"/>
              <a:t>nut</a:t>
            </a:r>
            <a:endParaRPr lang="fr-CH" dirty="0"/>
          </a:p>
        </p:txBody>
      </p:sp>
      <p:sp>
        <p:nvSpPr>
          <p:cNvPr id="28" name="ZoneTexte 27"/>
          <p:cNvSpPr txBox="1"/>
          <p:nvPr/>
        </p:nvSpPr>
        <p:spPr>
          <a:xfrm>
            <a:off x="6774747" y="172092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Axle</a:t>
            </a:r>
            <a:endParaRPr lang="fr-CH" dirty="0"/>
          </a:p>
        </p:txBody>
      </p:sp>
      <p:sp>
        <p:nvSpPr>
          <p:cNvPr id="29" name="ZoneTexte 28"/>
          <p:cNvSpPr txBox="1"/>
          <p:nvPr/>
        </p:nvSpPr>
        <p:spPr>
          <a:xfrm>
            <a:off x="5114902" y="249486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Ball </a:t>
            </a:r>
            <a:r>
              <a:rPr lang="fr-CH" dirty="0" err="1"/>
              <a:t>bearing</a:t>
            </a:r>
            <a:endParaRPr lang="fr-CH" dirty="0"/>
          </a:p>
        </p:txBody>
      </p:sp>
      <p:cxnSp>
        <p:nvCxnSpPr>
          <p:cNvPr id="30" name="Connecteur droit avec flèche 29"/>
          <p:cNvCxnSpPr>
            <a:cxnSpLocks/>
          </p:cNvCxnSpPr>
          <p:nvPr/>
        </p:nvCxnSpPr>
        <p:spPr>
          <a:xfrm>
            <a:off x="7067456" y="2198728"/>
            <a:ext cx="0" cy="15285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cxnSpLocks/>
          </p:cNvCxnSpPr>
          <p:nvPr/>
        </p:nvCxnSpPr>
        <p:spPr>
          <a:xfrm flipH="1" flipV="1">
            <a:off x="1049651" y="4924346"/>
            <a:ext cx="1990322" cy="1733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cxnSpLocks/>
            <a:stCxn id="26" idx="3"/>
          </p:cNvCxnSpPr>
          <p:nvPr/>
        </p:nvCxnSpPr>
        <p:spPr>
          <a:xfrm flipV="1">
            <a:off x="5007850" y="5058848"/>
            <a:ext cx="2526132" cy="9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cxnSpLocks/>
          </p:cNvCxnSpPr>
          <p:nvPr/>
        </p:nvCxnSpPr>
        <p:spPr>
          <a:xfrm flipH="1">
            <a:off x="8115087" y="3698312"/>
            <a:ext cx="634158" cy="139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cxnSpLocks/>
          </p:cNvCxnSpPr>
          <p:nvPr/>
        </p:nvCxnSpPr>
        <p:spPr>
          <a:xfrm>
            <a:off x="6331034" y="2963012"/>
            <a:ext cx="266870" cy="750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41" y="1642964"/>
            <a:ext cx="3353364" cy="520710"/>
          </a:xfrm>
          <a:prstGeom prst="rect">
            <a:avLst/>
          </a:prstGeom>
        </p:spPr>
      </p:pic>
      <p:cxnSp>
        <p:nvCxnSpPr>
          <p:cNvPr id="48" name="Connecteur droit avec flèche 47"/>
          <p:cNvCxnSpPr>
            <a:cxnSpLocks/>
            <a:endCxn id="44" idx="1"/>
          </p:cNvCxnSpPr>
          <p:nvPr/>
        </p:nvCxnSpPr>
        <p:spPr>
          <a:xfrm flipV="1">
            <a:off x="7410989" y="1903319"/>
            <a:ext cx="655052" cy="4249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2659162" y="301453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FREE AXLE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9292432" y="5065610"/>
            <a:ext cx="169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ACTUATED AXLE</a:t>
            </a:r>
          </a:p>
        </p:txBody>
      </p:sp>
    </p:spTree>
    <p:extLst>
      <p:ext uri="{BB962C8B-B14F-4D97-AF65-F5344CB8AC3E}">
        <p14:creationId xmlns:p14="http://schemas.microsoft.com/office/powerpoint/2010/main" val="16254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Sprocket testing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12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244243" y="7271115"/>
            <a:ext cx="4478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Focus sur les parties à expliquer plus en détail</a:t>
            </a:r>
          </a:p>
          <a:p>
            <a:endParaRPr lang="fr-CH" dirty="0"/>
          </a:p>
          <a:p>
            <a:r>
              <a:rPr lang="fr-CH" dirty="0" err="1"/>
              <a:t>Sprockets</a:t>
            </a:r>
            <a:r>
              <a:rPr lang="fr-CH" dirty="0"/>
              <a:t> test</a:t>
            </a:r>
          </a:p>
          <a:p>
            <a:r>
              <a:rPr lang="fr-CH" dirty="0"/>
              <a:t>Navigation </a:t>
            </a:r>
            <a:r>
              <a:rPr lang="fr-CH" dirty="0" err="1"/>
              <a:t>explanation</a:t>
            </a:r>
            <a:endParaRPr lang="fr-CH" dirty="0"/>
          </a:p>
        </p:txBody>
      </p:sp>
      <p:sp>
        <p:nvSpPr>
          <p:cNvPr id="16" name="ZoneTexte 19"/>
          <p:cNvSpPr txBox="1"/>
          <p:nvPr/>
        </p:nvSpPr>
        <p:spPr>
          <a:xfrm>
            <a:off x="1237306" y="1260907"/>
            <a:ext cx="42757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/>
              <a:t>How </a:t>
            </a:r>
            <a:r>
              <a:rPr lang="fr-CH" sz="2400" dirty="0" err="1"/>
              <a:t>is</a:t>
            </a:r>
            <a:r>
              <a:rPr lang="fr-CH" sz="2400" dirty="0"/>
              <a:t> the </a:t>
            </a:r>
            <a:r>
              <a:rPr lang="fr-CH" sz="2400" dirty="0" err="1"/>
              <a:t>conveyor</a:t>
            </a:r>
            <a:r>
              <a:rPr lang="fr-CH" sz="2400" dirty="0"/>
              <a:t> </a:t>
            </a:r>
            <a:r>
              <a:rPr lang="fr-CH" sz="2400" dirty="0" err="1"/>
              <a:t>belt</a:t>
            </a:r>
            <a:r>
              <a:rPr lang="fr-CH" sz="2400" dirty="0"/>
              <a:t> </a:t>
            </a:r>
            <a:r>
              <a:rPr lang="fr-CH" sz="2400" dirty="0" err="1"/>
              <a:t>driven</a:t>
            </a:r>
            <a:r>
              <a:rPr lang="fr-CH" sz="2400" dirty="0"/>
              <a:t>?</a:t>
            </a:r>
          </a:p>
          <a:p>
            <a:endParaRPr lang="fr-CH" sz="2400" dirty="0"/>
          </a:p>
          <a:p>
            <a:pPr marL="342900" indent="-342900">
              <a:buFont typeface="Arial" charset="0"/>
              <a:buChar char="•"/>
            </a:pPr>
            <a:r>
              <a:rPr lang="fr-CH" sz="2400" dirty="0" err="1"/>
              <a:t>Bycicle</a:t>
            </a:r>
            <a:r>
              <a:rPr lang="fr-CH" sz="2400" dirty="0"/>
              <a:t> </a:t>
            </a:r>
            <a:r>
              <a:rPr lang="fr-CH" sz="2400" dirty="0" err="1"/>
              <a:t>chain</a:t>
            </a:r>
            <a:r>
              <a:rPr lang="fr-CH" sz="2400" dirty="0"/>
              <a:t> </a:t>
            </a:r>
            <a:r>
              <a:rPr lang="fr-CH" sz="2400" dirty="0" err="1"/>
              <a:t>fixed</a:t>
            </a:r>
            <a:r>
              <a:rPr lang="fr-CH" sz="2400" dirty="0"/>
              <a:t> to </a:t>
            </a:r>
            <a:r>
              <a:rPr lang="fr-CH" sz="2400" dirty="0" err="1"/>
              <a:t>belt</a:t>
            </a:r>
            <a:endParaRPr lang="fr-CH" sz="2400" dirty="0"/>
          </a:p>
          <a:p>
            <a:pPr marL="342900" indent="-342900">
              <a:buFont typeface="Arial" charset="0"/>
              <a:buChar char="•"/>
            </a:pPr>
            <a:r>
              <a:rPr lang="fr-CH" sz="2400" dirty="0" err="1"/>
              <a:t>Sprockets</a:t>
            </a:r>
            <a:r>
              <a:rPr lang="fr-CH" sz="2400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fr-CH" sz="2400" dirty="0"/>
              <a:t>DC </a:t>
            </a:r>
            <a:r>
              <a:rPr lang="mr-IN" sz="2400" dirty="0"/>
              <a:t>–</a:t>
            </a:r>
            <a:r>
              <a:rPr lang="fr-CH" sz="2400" dirty="0"/>
              <a:t> </a:t>
            </a:r>
            <a:r>
              <a:rPr lang="fr-CH" sz="2400" dirty="0" err="1"/>
              <a:t>motor</a:t>
            </a:r>
            <a:r>
              <a:rPr lang="fr-CH" sz="2400" dirty="0"/>
              <a:t> </a:t>
            </a:r>
          </a:p>
          <a:p>
            <a:pPr marL="342900" indent="-342900">
              <a:buFont typeface="Arial" charset="0"/>
              <a:buChar char="•"/>
            </a:pPr>
            <a:endParaRPr lang="fr-CH" sz="2400" dirty="0"/>
          </a:p>
        </p:txBody>
      </p:sp>
      <p:pic>
        <p:nvPicPr>
          <p:cNvPr id="7" name="Test sprock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53095" y="1692613"/>
            <a:ext cx="6243243" cy="3511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1" r="13993" b="7985"/>
          <a:stretch/>
        </p:blipFill>
        <p:spPr>
          <a:xfrm>
            <a:off x="1454354" y="3372815"/>
            <a:ext cx="3579778" cy="25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9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 err="1">
                <a:latin typeface="Copperplate Gothic Bold" panose="020E0705020206020404" pitchFamily="34" charset="0"/>
              </a:rPr>
              <a:t>Conveyoring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13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2" y="859547"/>
            <a:ext cx="5883919" cy="48636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9449" y="1108179"/>
            <a:ext cx="6124303" cy="5014299"/>
          </a:xfrm>
          <a:prstGeom prst="rect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31" name="Groupe 30"/>
          <p:cNvGrpSpPr/>
          <p:nvPr/>
        </p:nvGrpSpPr>
        <p:grpSpPr>
          <a:xfrm rot="20426858" flipH="1">
            <a:off x="5211430" y="4553957"/>
            <a:ext cx="701749" cy="754911"/>
            <a:chOff x="5961394" y="2076434"/>
            <a:chExt cx="701749" cy="754911"/>
          </a:xfrm>
        </p:grpSpPr>
        <p:cxnSp>
          <p:nvCxnSpPr>
            <p:cNvPr id="25" name="Connecteur droit 24"/>
            <p:cNvCxnSpPr>
              <a:cxnSpLocks/>
              <a:stCxn id="23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>
              <a:cxnSpLocks/>
              <a:stCxn id="23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2" name="Groupe 31"/>
          <p:cNvGrpSpPr/>
          <p:nvPr/>
        </p:nvGrpSpPr>
        <p:grpSpPr>
          <a:xfrm rot="20426858" flipH="1">
            <a:off x="2652334" y="3002724"/>
            <a:ext cx="701749" cy="754911"/>
            <a:chOff x="5961394" y="2076434"/>
            <a:chExt cx="701749" cy="754911"/>
          </a:xfrm>
        </p:grpSpPr>
        <p:cxnSp>
          <p:nvCxnSpPr>
            <p:cNvPr id="33" name="Connecteur droit 32"/>
            <p:cNvCxnSpPr>
              <a:cxnSpLocks/>
              <a:stCxn id="35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>
              <a:cxnSpLocks/>
              <a:stCxn id="35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34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" name="Groupe 35"/>
          <p:cNvGrpSpPr/>
          <p:nvPr/>
        </p:nvGrpSpPr>
        <p:grpSpPr>
          <a:xfrm rot="20426858" flipH="1">
            <a:off x="4331027" y="3002725"/>
            <a:ext cx="701749" cy="754911"/>
            <a:chOff x="5961394" y="2076434"/>
            <a:chExt cx="701749" cy="754911"/>
          </a:xfrm>
        </p:grpSpPr>
        <p:cxnSp>
          <p:nvCxnSpPr>
            <p:cNvPr id="37" name="Connecteur droit 36"/>
            <p:cNvCxnSpPr>
              <a:cxnSpLocks/>
              <a:stCxn id="39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cxnSpLocks/>
              <a:stCxn id="39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e 39"/>
          <p:cNvGrpSpPr/>
          <p:nvPr/>
        </p:nvGrpSpPr>
        <p:grpSpPr>
          <a:xfrm rot="20426858" flipH="1">
            <a:off x="1455034" y="4121638"/>
            <a:ext cx="701749" cy="754911"/>
            <a:chOff x="5961394" y="2076434"/>
            <a:chExt cx="701749" cy="754911"/>
          </a:xfrm>
        </p:grpSpPr>
        <p:cxnSp>
          <p:nvCxnSpPr>
            <p:cNvPr id="41" name="Connecteur droit 40"/>
            <p:cNvCxnSpPr>
              <a:cxnSpLocks/>
              <a:stCxn id="43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cxnSpLocks/>
              <a:stCxn id="43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4" name="Groupe 43"/>
          <p:cNvGrpSpPr/>
          <p:nvPr/>
        </p:nvGrpSpPr>
        <p:grpSpPr>
          <a:xfrm rot="20426858" flipH="1">
            <a:off x="1944163" y="4664246"/>
            <a:ext cx="701749" cy="754911"/>
            <a:chOff x="5961394" y="2076434"/>
            <a:chExt cx="701749" cy="754911"/>
          </a:xfrm>
        </p:grpSpPr>
        <p:cxnSp>
          <p:nvCxnSpPr>
            <p:cNvPr id="45" name="Connecteur droit 44"/>
            <p:cNvCxnSpPr>
              <a:cxnSpLocks/>
              <a:stCxn id="47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>
              <a:cxnSpLocks/>
              <a:stCxn id="47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c 46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" name="Groupe 47"/>
          <p:cNvGrpSpPr/>
          <p:nvPr/>
        </p:nvGrpSpPr>
        <p:grpSpPr>
          <a:xfrm rot="20426858" flipH="1">
            <a:off x="5511482" y="4066338"/>
            <a:ext cx="701749" cy="754911"/>
            <a:chOff x="5961394" y="2076434"/>
            <a:chExt cx="701749" cy="754911"/>
          </a:xfrm>
        </p:grpSpPr>
        <p:cxnSp>
          <p:nvCxnSpPr>
            <p:cNvPr id="49" name="Connecteur droit 48"/>
            <p:cNvCxnSpPr>
              <a:cxnSpLocks/>
              <a:stCxn id="51" idx="0"/>
            </p:cNvCxnSpPr>
            <p:nvPr/>
          </p:nvCxnSpPr>
          <p:spPr>
            <a:xfrm flipH="1">
              <a:off x="6237843" y="2756599"/>
              <a:ext cx="89602" cy="7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>
              <a:cxnSpLocks/>
              <a:stCxn id="51" idx="0"/>
            </p:cNvCxnSpPr>
            <p:nvPr/>
          </p:nvCxnSpPr>
          <p:spPr>
            <a:xfrm flipH="1" flipV="1">
              <a:off x="6237843" y="2661225"/>
              <a:ext cx="89602" cy="95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5961394" y="2076434"/>
              <a:ext cx="701749" cy="680483"/>
            </a:xfrm>
            <a:prstGeom prst="arc">
              <a:avLst>
                <a:gd name="adj1" fmla="val 5246620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5520546" y="5648836"/>
            <a:ext cx="95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1 </a:t>
            </a:r>
            <a:r>
              <a:rPr lang="fr-CH" dirty="0" err="1"/>
              <a:t>Motor</a:t>
            </a:r>
            <a:endParaRPr lang="fr-CH" dirty="0"/>
          </a:p>
        </p:txBody>
      </p:sp>
      <p:cxnSp>
        <p:nvCxnSpPr>
          <p:cNvPr id="58" name="Connecteur droit avec flèche 57"/>
          <p:cNvCxnSpPr>
            <a:cxnSpLocks/>
          </p:cNvCxnSpPr>
          <p:nvPr/>
        </p:nvCxnSpPr>
        <p:spPr>
          <a:xfrm flipV="1">
            <a:off x="4949170" y="4156124"/>
            <a:ext cx="510232" cy="1306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cxnSpLocks/>
          </p:cNvCxnSpPr>
          <p:nvPr/>
        </p:nvCxnSpPr>
        <p:spPr>
          <a:xfrm flipH="1">
            <a:off x="4996327" y="4401886"/>
            <a:ext cx="370980" cy="124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cxnSpLocks/>
          </p:cNvCxnSpPr>
          <p:nvPr/>
        </p:nvCxnSpPr>
        <p:spPr>
          <a:xfrm flipH="1">
            <a:off x="5364016" y="2612603"/>
            <a:ext cx="1348031" cy="14781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cxnSpLocks/>
          </p:cNvCxnSpPr>
          <p:nvPr/>
        </p:nvCxnSpPr>
        <p:spPr>
          <a:xfrm flipH="1" flipV="1">
            <a:off x="4952839" y="4754351"/>
            <a:ext cx="530576" cy="104389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685194" y="2243271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Smooth</a:t>
            </a:r>
            <a:r>
              <a:rPr lang="fr-CH" dirty="0"/>
              <a:t> </a:t>
            </a:r>
            <a:r>
              <a:rPr lang="fr-CH" dirty="0" err="1"/>
              <a:t>belt</a:t>
            </a:r>
            <a:endParaRPr lang="fr-CH" dirty="0"/>
          </a:p>
        </p:txBody>
      </p:sp>
      <p:pic>
        <p:nvPicPr>
          <p:cNvPr id="68" name="Imag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64" y="1108179"/>
            <a:ext cx="3711696" cy="2943294"/>
          </a:xfrm>
          <a:prstGeom prst="rect">
            <a:avLst/>
          </a:prstGeom>
        </p:spPr>
      </p:pic>
      <p:sp>
        <p:nvSpPr>
          <p:cNvPr id="69" name="ZoneTexte 68"/>
          <p:cNvSpPr txBox="1"/>
          <p:nvPr/>
        </p:nvSpPr>
        <p:spPr>
          <a:xfrm>
            <a:off x="9412702" y="482242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Chain</a:t>
            </a:r>
          </a:p>
        </p:txBody>
      </p:sp>
      <p:cxnSp>
        <p:nvCxnSpPr>
          <p:cNvPr id="71" name="Connecteur droit avec flèche 70"/>
          <p:cNvCxnSpPr>
            <a:cxnSpLocks/>
          </p:cNvCxnSpPr>
          <p:nvPr/>
        </p:nvCxnSpPr>
        <p:spPr>
          <a:xfrm flipV="1">
            <a:off x="9770332" y="2910528"/>
            <a:ext cx="255116" cy="18940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9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 smtClean="0">
                <a:latin typeface="Copperplate Gothic Bold" panose="020E0705020206020404" pitchFamily="34" charset="0"/>
              </a:rPr>
              <a:t>Assembly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14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8187402" y="1414131"/>
            <a:ext cx="2743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Changing</a:t>
            </a:r>
            <a:r>
              <a:rPr lang="fr-CH" dirty="0"/>
              <a:t> the </a:t>
            </a:r>
            <a:r>
              <a:rPr lang="fr-CH" dirty="0" err="1"/>
              <a:t>conveyer</a:t>
            </a:r>
            <a:r>
              <a:rPr lang="fr-CH" dirty="0"/>
              <a:t> </a:t>
            </a:r>
            <a:r>
              <a:rPr lang="fr-CH" dirty="0" err="1"/>
              <a:t>belt</a:t>
            </a:r>
            <a:endParaRPr lang="fr-CH" dirty="0"/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2 </a:t>
            </a:r>
            <a:r>
              <a:rPr lang="fr-CH" dirty="0" err="1"/>
              <a:t>screws</a:t>
            </a:r>
            <a:r>
              <a:rPr lang="fr-CH" dirty="0"/>
              <a:t> for </a:t>
            </a:r>
            <a:r>
              <a:rPr lang="fr-CH" dirty="0" err="1"/>
              <a:t>wheels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11 </a:t>
            </a:r>
            <a:r>
              <a:rPr lang="fr-CH" dirty="0" err="1"/>
              <a:t>screws</a:t>
            </a:r>
            <a:r>
              <a:rPr lang="fr-CH" dirty="0"/>
              <a:t> for the plate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7" y="622286"/>
            <a:ext cx="7065848" cy="5381325"/>
          </a:xfrm>
          <a:prstGeom prst="rect">
            <a:avLst/>
          </a:prstGeom>
        </p:spPr>
      </p:pic>
      <p:sp>
        <p:nvSpPr>
          <p:cNvPr id="11" name="Flèche : bas 10"/>
          <p:cNvSpPr/>
          <p:nvPr/>
        </p:nvSpPr>
        <p:spPr>
          <a:xfrm>
            <a:off x="9314639" y="3176614"/>
            <a:ext cx="489098" cy="6060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/>
          <p:cNvSpPr txBox="1"/>
          <p:nvPr/>
        </p:nvSpPr>
        <p:spPr>
          <a:xfrm>
            <a:off x="8334527" y="4344824"/>
            <a:ext cx="270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The </a:t>
            </a:r>
            <a:r>
              <a:rPr lang="fr-CH" dirty="0" err="1"/>
              <a:t>sticky</a:t>
            </a:r>
            <a:r>
              <a:rPr lang="fr-CH" dirty="0"/>
              <a:t> </a:t>
            </a:r>
            <a:r>
              <a:rPr lang="fr-CH" dirty="0" err="1"/>
              <a:t>belt</a:t>
            </a:r>
            <a:r>
              <a:rPr lang="fr-CH" dirty="0"/>
              <a:t> (</a:t>
            </a:r>
            <a:r>
              <a:rPr lang="fr-CH" dirty="0" err="1"/>
              <a:t>already</a:t>
            </a:r>
            <a:r>
              <a:rPr lang="fr-CH" dirty="0"/>
              <a:t> </a:t>
            </a:r>
            <a:r>
              <a:rPr lang="fr-CH" dirty="0" err="1"/>
              <a:t>attached</a:t>
            </a:r>
            <a:r>
              <a:rPr lang="fr-CH" dirty="0"/>
              <a:t> on the </a:t>
            </a:r>
            <a:r>
              <a:rPr lang="fr-CH" dirty="0" err="1"/>
              <a:t>chain</a:t>
            </a:r>
            <a:r>
              <a:rPr lang="fr-CH" dirty="0"/>
              <a:t>)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slided</a:t>
            </a:r>
            <a:r>
              <a:rPr lang="fr-CH" dirty="0"/>
              <a:t> on the rollers</a:t>
            </a:r>
          </a:p>
        </p:txBody>
      </p:sp>
      <p:cxnSp>
        <p:nvCxnSpPr>
          <p:cNvPr id="21" name="Connecteur droit avec flèche 20"/>
          <p:cNvCxnSpPr>
            <a:cxnSpLocks/>
          </p:cNvCxnSpPr>
          <p:nvPr/>
        </p:nvCxnSpPr>
        <p:spPr>
          <a:xfrm>
            <a:off x="1371601" y="4344824"/>
            <a:ext cx="1509822" cy="68437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90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Adjustments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15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8232218" y="2009837"/>
            <a:ext cx="249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Tension in the </a:t>
            </a:r>
            <a:r>
              <a:rPr lang="fr-CH" dirty="0" err="1"/>
              <a:t>sticky</a:t>
            </a:r>
            <a:r>
              <a:rPr lang="fr-CH" dirty="0"/>
              <a:t> </a:t>
            </a:r>
            <a:r>
              <a:rPr lang="fr-CH" dirty="0" err="1"/>
              <a:t>belt</a:t>
            </a:r>
            <a:endParaRPr lang="fr-CH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46" y="1679379"/>
            <a:ext cx="4972397" cy="4089248"/>
          </a:xfrm>
          <a:prstGeom prst="rect">
            <a:avLst/>
          </a:prstGeom>
        </p:spPr>
      </p:pic>
      <p:cxnSp>
        <p:nvCxnSpPr>
          <p:cNvPr id="19" name="Connecteur droit avec flèche 18"/>
          <p:cNvCxnSpPr>
            <a:cxnSpLocks/>
          </p:cNvCxnSpPr>
          <p:nvPr/>
        </p:nvCxnSpPr>
        <p:spPr>
          <a:xfrm flipV="1">
            <a:off x="4299066" y="2823687"/>
            <a:ext cx="331318" cy="7761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cxnSpLocks/>
          </p:cNvCxnSpPr>
          <p:nvPr/>
        </p:nvCxnSpPr>
        <p:spPr>
          <a:xfrm flipV="1">
            <a:off x="4408452" y="2194503"/>
            <a:ext cx="382772" cy="776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cxnSpLocks/>
          </p:cNvCxnSpPr>
          <p:nvPr/>
        </p:nvCxnSpPr>
        <p:spPr>
          <a:xfrm flipH="1" flipV="1">
            <a:off x="2715206" y="2746382"/>
            <a:ext cx="391651" cy="892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 flipV="1">
            <a:off x="2541189" y="2231961"/>
            <a:ext cx="369842" cy="749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èche : bas 27"/>
          <p:cNvSpPr/>
          <p:nvPr/>
        </p:nvSpPr>
        <p:spPr>
          <a:xfrm>
            <a:off x="9380848" y="2908748"/>
            <a:ext cx="489098" cy="6060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ZoneTexte 28"/>
          <p:cNvSpPr txBox="1"/>
          <p:nvPr/>
        </p:nvSpPr>
        <p:spPr>
          <a:xfrm>
            <a:off x="8111810" y="4009975"/>
            <a:ext cx="3027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/>
              <a:t>Moving</a:t>
            </a:r>
            <a:r>
              <a:rPr lang="fr-CH" dirty="0"/>
              <a:t> the </a:t>
            </a:r>
            <a:r>
              <a:rPr lang="fr-CH" dirty="0" err="1"/>
              <a:t>axles</a:t>
            </a:r>
            <a:r>
              <a:rPr lang="fr-CH" dirty="0"/>
              <a:t> of the rollers</a:t>
            </a:r>
          </a:p>
          <a:p>
            <a:pPr algn="ctr"/>
            <a:endParaRPr lang="fr-CH" dirty="0"/>
          </a:p>
          <a:p>
            <a:pPr algn="ctr"/>
            <a:r>
              <a:rPr lang="fr-CH" dirty="0" err="1"/>
              <a:t>Held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screws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429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Adjustments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16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6560288" y="1307893"/>
            <a:ext cx="5147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There are </a:t>
            </a:r>
            <a:r>
              <a:rPr lang="fr-CH" dirty="0" err="1"/>
              <a:t>some</a:t>
            </a:r>
            <a:r>
              <a:rPr lang="fr-CH" dirty="0"/>
              <a:t> </a:t>
            </a:r>
            <a:r>
              <a:rPr lang="fr-CH" dirty="0" err="1"/>
              <a:t>unknown</a:t>
            </a:r>
            <a:r>
              <a:rPr lang="fr-CH" dirty="0"/>
              <a:t> dimensions in components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haven’t</a:t>
            </a:r>
            <a:r>
              <a:rPr lang="fr-CH" dirty="0"/>
              <a:t> </a:t>
            </a:r>
            <a:r>
              <a:rPr lang="fr-CH" dirty="0" err="1"/>
              <a:t>ordered</a:t>
            </a:r>
            <a:r>
              <a:rPr lang="fr-CH" dirty="0"/>
              <a:t> </a:t>
            </a:r>
            <a:r>
              <a:rPr lang="fr-CH" dirty="0" err="1"/>
              <a:t>yet</a:t>
            </a:r>
            <a:endParaRPr lang="fr-CH" dirty="0"/>
          </a:p>
          <a:p>
            <a:endParaRPr lang="fr-CH" dirty="0"/>
          </a:p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want</a:t>
            </a:r>
            <a:r>
              <a:rPr lang="fr-CH" dirty="0"/>
              <a:t> to have the </a:t>
            </a:r>
            <a:r>
              <a:rPr lang="fr-CH" dirty="0" err="1"/>
              <a:t>freedom</a:t>
            </a:r>
            <a:r>
              <a:rPr lang="fr-CH" dirty="0"/>
              <a:t> of </a:t>
            </a:r>
            <a:r>
              <a:rPr lang="fr-CH" dirty="0" err="1"/>
              <a:t>adjusting</a:t>
            </a:r>
            <a:r>
              <a:rPr lang="fr-CH" dirty="0"/>
              <a:t> </a:t>
            </a:r>
            <a:r>
              <a:rPr lang="fr-CH" dirty="0" err="1"/>
              <a:t>positionning</a:t>
            </a:r>
            <a:r>
              <a:rPr lang="fr-CH" dirty="0"/>
              <a:t> of the </a:t>
            </a:r>
            <a:r>
              <a:rPr lang="fr-CH" dirty="0" err="1"/>
              <a:t>motors</a:t>
            </a:r>
            <a:endParaRPr lang="fr-CH" dirty="0"/>
          </a:p>
        </p:txBody>
      </p:sp>
      <p:sp>
        <p:nvSpPr>
          <p:cNvPr id="28" name="Flèche : bas 27"/>
          <p:cNvSpPr/>
          <p:nvPr/>
        </p:nvSpPr>
        <p:spPr>
          <a:xfrm>
            <a:off x="8343761" y="3284110"/>
            <a:ext cx="489098" cy="6060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ZoneTexte 28"/>
          <p:cNvSpPr txBox="1"/>
          <p:nvPr/>
        </p:nvSpPr>
        <p:spPr>
          <a:xfrm>
            <a:off x="7877988" y="4352696"/>
            <a:ext cx="1471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/>
              <a:t>STRATEGY</a:t>
            </a:r>
          </a:p>
          <a:p>
            <a:pPr algn="ctr"/>
            <a:endParaRPr lang="fr-CH" dirty="0"/>
          </a:p>
          <a:p>
            <a:pPr algn="ctr"/>
            <a:r>
              <a:rPr lang="fr-CH" dirty="0"/>
              <a:t>Oblong </a:t>
            </a:r>
            <a:r>
              <a:rPr lang="fr-CH" dirty="0" err="1"/>
              <a:t>holes</a:t>
            </a:r>
            <a:r>
              <a:rPr lang="fr-CH" dirty="0"/>
              <a:t>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9" y="1209807"/>
            <a:ext cx="3163561" cy="2399362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00" y="2669818"/>
            <a:ext cx="3299133" cy="2774723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3528942" y="1319362"/>
            <a:ext cx="15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MOTOR</a:t>
            </a:r>
            <a:r>
              <a:rPr lang="fr-CH" dirty="0"/>
              <a:t> </a:t>
            </a:r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PLATE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669133" y="4982501"/>
            <a:ext cx="116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PCB PLATE</a:t>
            </a:r>
          </a:p>
        </p:txBody>
      </p:sp>
    </p:spTree>
    <p:extLst>
      <p:ext uri="{BB962C8B-B14F-4D97-AF65-F5344CB8AC3E}">
        <p14:creationId xmlns:p14="http://schemas.microsoft.com/office/powerpoint/2010/main" val="17189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Assembly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17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8063413" y="1707917"/>
            <a:ext cx="2463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Removing</a:t>
            </a:r>
            <a:r>
              <a:rPr lang="fr-CH" dirty="0"/>
              <a:t> the </a:t>
            </a:r>
            <a:r>
              <a:rPr lang="fr-CH" dirty="0" err="1"/>
              <a:t>electronic</a:t>
            </a:r>
            <a:endParaRPr lang="fr-CH" dirty="0"/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2 </a:t>
            </a:r>
            <a:r>
              <a:rPr lang="fr-CH" dirty="0" err="1"/>
              <a:t>screws</a:t>
            </a:r>
            <a:r>
              <a:rPr lang="fr-CH" dirty="0"/>
              <a:t> for </a:t>
            </a:r>
            <a:r>
              <a:rPr lang="fr-CH" dirty="0" err="1"/>
              <a:t>wheels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4 </a:t>
            </a:r>
            <a:r>
              <a:rPr lang="fr-CH" dirty="0" err="1"/>
              <a:t>screws</a:t>
            </a:r>
            <a:r>
              <a:rPr lang="fr-CH" dirty="0"/>
              <a:t> for the </a:t>
            </a:r>
            <a:r>
              <a:rPr lang="fr-CH" dirty="0" err="1"/>
              <a:t>PCBs</a:t>
            </a:r>
            <a:endParaRPr lang="fr-CH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9" y="683023"/>
            <a:ext cx="6410332" cy="5244124"/>
          </a:xfrm>
          <a:prstGeom prst="rect">
            <a:avLst/>
          </a:prstGeom>
        </p:spPr>
      </p:pic>
      <p:sp>
        <p:nvSpPr>
          <p:cNvPr id="19" name="Flèche : bas 18"/>
          <p:cNvSpPr/>
          <p:nvPr/>
        </p:nvSpPr>
        <p:spPr>
          <a:xfrm>
            <a:off x="9295096" y="3304708"/>
            <a:ext cx="489098" cy="6060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8100611" y="4319405"/>
            <a:ext cx="3072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The PCB has to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electrically</a:t>
            </a:r>
            <a:r>
              <a:rPr lang="fr-CH" dirty="0"/>
              <a:t> </a:t>
            </a:r>
            <a:r>
              <a:rPr lang="fr-CH" dirty="0" err="1"/>
              <a:t>disconnected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the parts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remain</a:t>
            </a:r>
            <a:r>
              <a:rPr lang="fr-CH" dirty="0"/>
              <a:t> in the robot</a:t>
            </a:r>
          </a:p>
        </p:txBody>
      </p:sp>
    </p:spTree>
    <p:extLst>
      <p:ext uri="{BB962C8B-B14F-4D97-AF65-F5344CB8AC3E}">
        <p14:creationId xmlns:p14="http://schemas.microsoft.com/office/powerpoint/2010/main" val="31911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Mechanical components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18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2106367"/>
            <a:ext cx="3064154" cy="326995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47" y="1349726"/>
            <a:ext cx="2309549" cy="417700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976589" y="3987411"/>
            <a:ext cx="187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Raspberry camera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9357093" y="3007259"/>
            <a:ext cx="12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3D printing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357092" y="4925912"/>
            <a:ext cx="12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3D printing</a:t>
            </a:r>
          </a:p>
        </p:txBody>
      </p:sp>
      <p:cxnSp>
        <p:nvCxnSpPr>
          <p:cNvPr id="21" name="Connecteur droit avec flèche 20"/>
          <p:cNvCxnSpPr>
            <a:cxnSpLocks/>
          </p:cNvCxnSpPr>
          <p:nvPr/>
        </p:nvCxnSpPr>
        <p:spPr>
          <a:xfrm flipV="1">
            <a:off x="4075755" y="1997486"/>
            <a:ext cx="2815318" cy="5209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9285071" y="1751160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360° </a:t>
            </a:r>
            <a:r>
              <a:rPr lang="fr-CH" dirty="0" err="1"/>
              <a:t>mirror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422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Mechanical components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19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579749" y="2041451"/>
            <a:ext cx="4993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list</a:t>
            </a:r>
            <a:r>
              <a:rPr lang="fr-CH" dirty="0"/>
              <a:t> of </a:t>
            </a:r>
            <a:r>
              <a:rPr lang="fr-CH" dirty="0" err="1"/>
              <a:t>mechanical</a:t>
            </a:r>
            <a:r>
              <a:rPr lang="fr-CH" dirty="0"/>
              <a:t> components</a:t>
            </a:r>
          </a:p>
          <a:p>
            <a:r>
              <a:rPr lang="en-US" dirty="0"/>
              <a:t>		what we make / buy and where</a:t>
            </a:r>
          </a:p>
          <a:p>
            <a:r>
              <a:rPr lang="en-US" dirty="0"/>
              <a:t>	production process</a:t>
            </a:r>
          </a:p>
          <a:p>
            <a:r>
              <a:rPr lang="fr-CH" dirty="0"/>
              <a:t>		backup</a:t>
            </a:r>
          </a:p>
        </p:txBody>
      </p:sp>
    </p:spTree>
    <p:extLst>
      <p:ext uri="{BB962C8B-B14F-4D97-AF65-F5344CB8AC3E}">
        <p14:creationId xmlns:p14="http://schemas.microsoft.com/office/powerpoint/2010/main" val="297359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Concept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13" y="953293"/>
            <a:ext cx="5808173" cy="46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Backup plan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20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14" y="2323061"/>
            <a:ext cx="4202315" cy="3263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34" y="1260907"/>
            <a:ext cx="5440680" cy="40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6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 smtClean="0">
                <a:latin typeface="Copperplate Gothic Bold" panose="020E0705020206020404" pitchFamily="34" charset="0"/>
              </a:rPr>
              <a:t>Electronic assembly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21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45" y="1260907"/>
            <a:ext cx="6196909" cy="4550497"/>
          </a:xfrm>
          <a:prstGeom prst="rect">
            <a:avLst/>
          </a:prstGeom>
        </p:spPr>
      </p:pic>
      <p:sp>
        <p:nvSpPr>
          <p:cNvPr id="19" name="ZoneTexte 68"/>
          <p:cNvSpPr txBox="1"/>
          <p:nvPr/>
        </p:nvSpPr>
        <p:spPr>
          <a:xfrm>
            <a:off x="3484356" y="1451444"/>
            <a:ext cx="177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PCB components</a:t>
            </a:r>
          </a:p>
        </p:txBody>
      </p:sp>
      <p:cxnSp>
        <p:nvCxnSpPr>
          <p:cNvPr id="21" name="Connecteur droit avec flèche 70"/>
          <p:cNvCxnSpPr>
            <a:cxnSpLocks/>
          </p:cNvCxnSpPr>
          <p:nvPr/>
        </p:nvCxnSpPr>
        <p:spPr>
          <a:xfrm>
            <a:off x="4735286" y="1841010"/>
            <a:ext cx="1860644" cy="70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68"/>
          <p:cNvSpPr txBox="1"/>
          <p:nvPr/>
        </p:nvSpPr>
        <p:spPr>
          <a:xfrm>
            <a:off x="9428542" y="1560758"/>
            <a:ext cx="263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DF </a:t>
            </a:r>
            <a:r>
              <a:rPr lang="fr-CH" dirty="0" err="1"/>
              <a:t>Motor</a:t>
            </a:r>
            <a:r>
              <a:rPr lang="fr-CH" dirty="0"/>
              <a:t> Driver</a:t>
            </a:r>
          </a:p>
        </p:txBody>
      </p:sp>
      <p:cxnSp>
        <p:nvCxnSpPr>
          <p:cNvPr id="23" name="Connecteur droit avec flèche 70"/>
          <p:cNvCxnSpPr>
            <a:cxnSpLocks/>
          </p:cNvCxnSpPr>
          <p:nvPr/>
        </p:nvCxnSpPr>
        <p:spPr>
          <a:xfrm flipH="1">
            <a:off x="8490563" y="1841010"/>
            <a:ext cx="931023" cy="1024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68"/>
          <p:cNvSpPr txBox="1"/>
          <p:nvPr/>
        </p:nvSpPr>
        <p:spPr>
          <a:xfrm>
            <a:off x="9994130" y="4725492"/>
            <a:ext cx="149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Raspberry Pi</a:t>
            </a:r>
          </a:p>
        </p:txBody>
      </p:sp>
      <p:cxnSp>
        <p:nvCxnSpPr>
          <p:cNvPr id="25" name="Connecteur droit avec flèche 70"/>
          <p:cNvCxnSpPr>
            <a:cxnSpLocks/>
          </p:cNvCxnSpPr>
          <p:nvPr/>
        </p:nvCxnSpPr>
        <p:spPr>
          <a:xfrm flipH="1" flipV="1">
            <a:off x="7692185" y="4272569"/>
            <a:ext cx="2186601" cy="5638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68"/>
          <p:cNvSpPr txBox="1"/>
          <p:nvPr/>
        </p:nvSpPr>
        <p:spPr>
          <a:xfrm>
            <a:off x="6053070" y="5616604"/>
            <a:ext cx="83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Odroid</a:t>
            </a:r>
            <a:endParaRPr lang="fr-CH" dirty="0"/>
          </a:p>
        </p:txBody>
      </p:sp>
      <p:cxnSp>
        <p:nvCxnSpPr>
          <p:cNvPr id="28" name="Connecteur droit avec flèche 70"/>
          <p:cNvCxnSpPr>
            <a:cxnSpLocks/>
          </p:cNvCxnSpPr>
          <p:nvPr/>
        </p:nvCxnSpPr>
        <p:spPr>
          <a:xfrm flipV="1">
            <a:off x="6410700" y="3704706"/>
            <a:ext cx="255116" cy="18940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68"/>
          <p:cNvSpPr txBox="1"/>
          <p:nvPr/>
        </p:nvSpPr>
        <p:spPr>
          <a:xfrm>
            <a:off x="2966801" y="5194498"/>
            <a:ext cx="241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Arduino and </a:t>
            </a:r>
            <a:r>
              <a:rPr lang="fr-CH" dirty="0" err="1"/>
              <a:t>Arduone</a:t>
            </a:r>
            <a:endParaRPr lang="fr-CH" dirty="0"/>
          </a:p>
        </p:txBody>
      </p:sp>
      <p:cxnSp>
        <p:nvCxnSpPr>
          <p:cNvPr id="30" name="Connecteur droit avec flèche 70"/>
          <p:cNvCxnSpPr>
            <a:cxnSpLocks/>
          </p:cNvCxnSpPr>
          <p:nvPr/>
        </p:nvCxnSpPr>
        <p:spPr>
          <a:xfrm flipV="1">
            <a:off x="4031283" y="3479289"/>
            <a:ext cx="1227085" cy="168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PCB plate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22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06" y="1056717"/>
            <a:ext cx="5946881" cy="50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E</a:t>
            </a:r>
            <a:r>
              <a:rPr lang="en-US" noProof="0" dirty="0" err="1">
                <a:latin typeface="Copperplate Gothic Bold" panose="020E0705020206020404" pitchFamily="34" charset="0"/>
              </a:rPr>
              <a:t>lectr</a:t>
            </a:r>
            <a:r>
              <a:rPr lang="en-US" dirty="0" err="1">
                <a:latin typeface="Copperplate Gothic Bold" panose="020E0705020206020404" pitchFamily="34" charset="0"/>
              </a:rPr>
              <a:t>ical</a:t>
            </a:r>
            <a:r>
              <a:rPr lang="en-US" dirty="0">
                <a:latin typeface="Copperplate Gothic Bold" panose="020E0705020206020404" pitchFamily="34" charset="0"/>
              </a:rPr>
              <a:t> design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23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55" y="1042885"/>
            <a:ext cx="8576953" cy="51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Power budget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24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graphicFrame>
        <p:nvGraphicFramePr>
          <p:cNvPr id="1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920910"/>
              </p:ext>
            </p:extLst>
          </p:nvPr>
        </p:nvGraphicFramePr>
        <p:xfrm>
          <a:off x="1163046" y="1159744"/>
          <a:ext cx="9731925" cy="4805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820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41602">
                  <a:extLst>
                    <a:ext uri="{9D8B030D-6E8A-4147-A177-3AD203B41FA5}">
                      <a16:colId xmlns="" xmlns:a16="http://schemas.microsoft.com/office/drawing/2014/main" val="3509294257"/>
                    </a:ext>
                  </a:extLst>
                </a:gridCol>
                <a:gridCol w="14124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072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885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Vcc</a:t>
                      </a:r>
                      <a:r>
                        <a:rPr lang="en-US" dirty="0"/>
                        <a:t> [V]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[A]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consumption [W]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Motors (Wheels)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Motor Conveyor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Raspberry 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Raspberry 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Odroid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796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USB 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Arduino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Arduone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Sensors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500997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US" b="1" dirty="0"/>
                        <a:t>Margin 50%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55.4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5383812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162.2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056225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r>
                        <a:rPr lang="en-US" b="1" dirty="0"/>
                        <a:t>Runtime 20min at 6V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3541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85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E</a:t>
            </a:r>
            <a:r>
              <a:rPr lang="en-US" noProof="0" dirty="0" err="1">
                <a:latin typeface="Copperplate Gothic Bold" panose="020E0705020206020404" pitchFamily="34" charset="0"/>
              </a:rPr>
              <a:t>lectr</a:t>
            </a:r>
            <a:r>
              <a:rPr lang="en-US" dirty="0" err="1">
                <a:latin typeface="Copperplate Gothic Bold" panose="020E0705020206020404" pitchFamily="34" charset="0"/>
              </a:rPr>
              <a:t>ical</a:t>
            </a:r>
            <a:r>
              <a:rPr lang="en-US" dirty="0">
                <a:latin typeface="Copperplate Gothic Bold" panose="020E0705020206020404" pitchFamily="34" charset="0"/>
              </a:rPr>
              <a:t> components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25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graphicFrame>
        <p:nvGraphicFramePr>
          <p:cNvPr id="16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162805"/>
              </p:ext>
            </p:extLst>
          </p:nvPr>
        </p:nvGraphicFramePr>
        <p:xfrm>
          <a:off x="1457590" y="2110160"/>
          <a:ext cx="9305346" cy="360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29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924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361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3385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Obtained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shopping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Arrival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Arduino + </a:t>
                      </a:r>
                      <a:r>
                        <a:rPr lang="en-US" b="0" dirty="0" err="1"/>
                        <a:t>Arduone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Odroid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eMMC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MakerShop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of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Raspberry Pi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 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MakerShop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of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Raspberry Camera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2x Bumpers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of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IMU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2x DC converters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RS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of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IR sensors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H-bridge motor driver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of May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796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3x Battery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Cables and Connectors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EPFL / Conrad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of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5x Motor w/ encoders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Resistors, Capacitances and Regulators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RS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of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Dual H-bridge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4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Budget management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26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898516"/>
              </p:ext>
            </p:extLst>
          </p:nvPr>
        </p:nvGraphicFramePr>
        <p:xfrm>
          <a:off x="2954182" y="-2974545"/>
          <a:ext cx="7857081" cy="2590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17272">
                  <a:extLst>
                    <a:ext uri="{9D8B030D-6E8A-4147-A177-3AD203B41FA5}">
                      <a16:colId xmlns="" xmlns:a16="http://schemas.microsoft.com/office/drawing/2014/main" val="136180611"/>
                    </a:ext>
                  </a:extLst>
                </a:gridCol>
                <a:gridCol w="1405217">
                  <a:extLst>
                    <a:ext uri="{9D8B030D-6E8A-4147-A177-3AD203B41FA5}">
                      <a16:colId xmlns="" xmlns:a16="http://schemas.microsoft.com/office/drawing/2014/main" val="3089479073"/>
                    </a:ext>
                  </a:extLst>
                </a:gridCol>
                <a:gridCol w="2043953">
                  <a:extLst>
                    <a:ext uri="{9D8B030D-6E8A-4147-A177-3AD203B41FA5}">
                      <a16:colId xmlns="" xmlns:a16="http://schemas.microsoft.com/office/drawing/2014/main" val="87774636"/>
                    </a:ext>
                  </a:extLst>
                </a:gridCol>
                <a:gridCol w="1734671">
                  <a:extLst>
                    <a:ext uri="{9D8B030D-6E8A-4147-A177-3AD203B41FA5}">
                      <a16:colId xmlns="" xmlns:a16="http://schemas.microsoft.com/office/drawing/2014/main" val="1335162012"/>
                    </a:ext>
                  </a:extLst>
                </a:gridCol>
                <a:gridCol w="1355968">
                  <a:extLst>
                    <a:ext uri="{9D8B030D-6E8A-4147-A177-3AD203B41FA5}">
                      <a16:colId xmlns="" xmlns:a16="http://schemas.microsoft.com/office/drawing/2014/main" val="882272205"/>
                    </a:ext>
                  </a:extLst>
                </a:gridCol>
              </a:tblGrid>
              <a:tr h="186836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Allocated</a:t>
                      </a:r>
                      <a:endParaRPr lang="de-CH" dirty="0"/>
                    </a:p>
                  </a:txBody>
                  <a:tcPr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750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Internal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External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0841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Mechanical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36675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Electrical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07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Reserved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9139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4045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Leftover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43271420"/>
                  </a:ext>
                </a:extLst>
              </a:tr>
            </a:tbl>
          </a:graphicData>
        </a:graphic>
      </p:graphicFrame>
      <p:graphicFrame>
        <p:nvGraphicFramePr>
          <p:cNvPr id="22" name="Diagramm 21"/>
          <p:cNvGraphicFramePr/>
          <p:nvPr>
            <p:extLst>
              <p:ext uri="{D42A27DB-BD31-4B8C-83A1-F6EECF244321}">
                <p14:modId xmlns:p14="http://schemas.microsoft.com/office/powerpoint/2010/main" val="2840076282"/>
              </p:ext>
            </p:extLst>
          </p:nvPr>
        </p:nvGraphicFramePr>
        <p:xfrm>
          <a:off x="1986197" y="953293"/>
          <a:ext cx="8128833" cy="5261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239885" y="1941226"/>
            <a:ext cx="1696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Used</a:t>
            </a:r>
            <a:r>
              <a:rPr lang="de-CH" dirty="0"/>
              <a:t>: 600.-</a:t>
            </a:r>
          </a:p>
          <a:p>
            <a:r>
              <a:rPr lang="de-CH" dirty="0" err="1"/>
              <a:t>Reserved</a:t>
            </a:r>
            <a:r>
              <a:rPr lang="de-CH" dirty="0"/>
              <a:t> 1400.-</a:t>
            </a:r>
          </a:p>
          <a:p>
            <a:r>
              <a:rPr lang="de-CH" dirty="0" err="1"/>
              <a:t>Leftover</a:t>
            </a:r>
            <a:r>
              <a:rPr lang="de-CH" dirty="0"/>
              <a:t>: 1000.-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84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Budget management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27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2954182" y="-2974545"/>
          <a:ext cx="7857081" cy="2590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17272">
                  <a:extLst>
                    <a:ext uri="{9D8B030D-6E8A-4147-A177-3AD203B41FA5}">
                      <a16:colId xmlns="" xmlns:a16="http://schemas.microsoft.com/office/drawing/2014/main" val="136180611"/>
                    </a:ext>
                  </a:extLst>
                </a:gridCol>
                <a:gridCol w="1405217">
                  <a:extLst>
                    <a:ext uri="{9D8B030D-6E8A-4147-A177-3AD203B41FA5}">
                      <a16:colId xmlns="" xmlns:a16="http://schemas.microsoft.com/office/drawing/2014/main" val="3089479073"/>
                    </a:ext>
                  </a:extLst>
                </a:gridCol>
                <a:gridCol w="2043953">
                  <a:extLst>
                    <a:ext uri="{9D8B030D-6E8A-4147-A177-3AD203B41FA5}">
                      <a16:colId xmlns="" xmlns:a16="http://schemas.microsoft.com/office/drawing/2014/main" val="87774636"/>
                    </a:ext>
                  </a:extLst>
                </a:gridCol>
                <a:gridCol w="1734671">
                  <a:extLst>
                    <a:ext uri="{9D8B030D-6E8A-4147-A177-3AD203B41FA5}">
                      <a16:colId xmlns="" xmlns:a16="http://schemas.microsoft.com/office/drawing/2014/main" val="1335162012"/>
                    </a:ext>
                  </a:extLst>
                </a:gridCol>
                <a:gridCol w="1355968">
                  <a:extLst>
                    <a:ext uri="{9D8B030D-6E8A-4147-A177-3AD203B41FA5}">
                      <a16:colId xmlns="" xmlns:a16="http://schemas.microsoft.com/office/drawing/2014/main" val="882272205"/>
                    </a:ext>
                  </a:extLst>
                </a:gridCol>
              </a:tblGrid>
              <a:tr h="186836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Allocated</a:t>
                      </a:r>
                      <a:endParaRPr lang="de-CH" dirty="0"/>
                    </a:p>
                  </a:txBody>
                  <a:tcPr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750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Internal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External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0841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Mechanical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36675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Electrical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07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Reserved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9139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4045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Leftover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43271420"/>
                  </a:ext>
                </a:extLst>
              </a:tr>
            </a:tbl>
          </a:graphicData>
        </a:graphic>
      </p:graphicFrame>
      <p:graphicFrame>
        <p:nvGraphicFramePr>
          <p:cNvPr id="22" name="Diagramm 21"/>
          <p:cNvGraphicFramePr/>
          <p:nvPr>
            <p:extLst/>
          </p:nvPr>
        </p:nvGraphicFramePr>
        <p:xfrm>
          <a:off x="8613927" y="-5951436"/>
          <a:ext cx="8128833" cy="5261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239885" y="1941226"/>
            <a:ext cx="1696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Used</a:t>
            </a:r>
            <a:r>
              <a:rPr lang="de-CH" dirty="0"/>
              <a:t>: 600.-</a:t>
            </a:r>
          </a:p>
          <a:p>
            <a:r>
              <a:rPr lang="de-CH" dirty="0" err="1"/>
              <a:t>Reserved</a:t>
            </a:r>
            <a:r>
              <a:rPr lang="de-CH" dirty="0"/>
              <a:t> 1400.-</a:t>
            </a:r>
          </a:p>
          <a:p>
            <a:r>
              <a:rPr lang="de-CH" dirty="0" err="1"/>
              <a:t>Leftover</a:t>
            </a:r>
            <a:r>
              <a:rPr lang="de-CH" dirty="0"/>
              <a:t>: 1000.-</a:t>
            </a:r>
          </a:p>
          <a:p>
            <a:endParaRPr lang="de-CH" dirty="0"/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0907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 smtClean="0">
                <a:latin typeface="Copperplate Gothic Bold" panose="020E0705020206020404" pitchFamily="34" charset="0"/>
              </a:rPr>
              <a:t>Communication schematics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28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0551" y="7367432"/>
            <a:ext cx="4463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general architecture of the program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Claudio will do!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42845" y="949635"/>
            <a:ext cx="10190975" cy="5096537"/>
            <a:chOff x="1054384" y="513854"/>
            <a:chExt cx="10735889" cy="6204682"/>
          </a:xfrm>
        </p:grpSpPr>
        <p:cxnSp>
          <p:nvCxnSpPr>
            <p:cNvPr id="19" name="Straight Arrow Connector 18"/>
            <p:cNvCxnSpPr>
              <a:stCxn id="42" idx="4"/>
              <a:endCxn id="48" idx="0"/>
            </p:cNvCxnSpPr>
            <p:nvPr/>
          </p:nvCxnSpPr>
          <p:spPr>
            <a:xfrm flipH="1">
              <a:off x="5259955" y="4858104"/>
              <a:ext cx="403478" cy="1153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42" idx="4"/>
              <a:endCxn id="49" idx="0"/>
            </p:cNvCxnSpPr>
            <p:nvPr/>
          </p:nvCxnSpPr>
          <p:spPr>
            <a:xfrm>
              <a:off x="5663433" y="4858104"/>
              <a:ext cx="432623" cy="1153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655192" y="513854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Odroid</a:t>
              </a:r>
              <a:endParaRPr lang="en-US" sz="16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54384" y="2010535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USB</a:t>
              </a:r>
            </a:p>
            <a:p>
              <a:pPr algn="ctr"/>
              <a:r>
                <a:rPr lang="en-US" sz="1600" dirty="0" smtClean="0"/>
                <a:t>Cam</a:t>
              </a:r>
              <a:endParaRPr lang="en-US" sz="16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130667" y="2010534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RPI</a:t>
              </a:r>
            </a:p>
            <a:p>
              <a:pPr algn="ctr"/>
              <a:r>
                <a:rPr lang="en-US" sz="1600" dirty="0"/>
                <a:t>2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130804" y="3681180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RPI</a:t>
              </a:r>
            </a:p>
            <a:p>
              <a:pPr algn="ctr"/>
              <a:r>
                <a:rPr lang="en-US" sz="1600" dirty="0" smtClean="0"/>
                <a:t>Cam</a:t>
              </a:r>
              <a:endParaRPr lang="en-US" sz="16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7327314" y="2010534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Ardu-ino</a:t>
              </a:r>
              <a:endParaRPr lang="en-US" sz="16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058671" y="3681181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Motor Driver 1</a:t>
              </a:r>
              <a:endParaRPr lang="en-US" sz="16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6495358" y="3681181"/>
              <a:ext cx="1209524" cy="11769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Motor Driver 2</a:t>
              </a: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906272" y="5003316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M1</a:t>
              </a:r>
              <a:endParaRPr lang="en-US" sz="1600"/>
            </a:p>
          </p:txBody>
        </p:sp>
        <p:sp>
          <p:nvSpPr>
            <p:cNvPr id="30" name="Oval 29"/>
            <p:cNvSpPr/>
            <p:nvPr/>
          </p:nvSpPr>
          <p:spPr>
            <a:xfrm>
              <a:off x="5742374" y="5003316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M1</a:t>
              </a:r>
              <a:endParaRPr lang="en-US" sz="1600"/>
            </a:p>
          </p:txBody>
        </p:sp>
        <p:sp>
          <p:nvSpPr>
            <p:cNvPr id="31" name="Oval 30"/>
            <p:cNvSpPr/>
            <p:nvPr/>
          </p:nvSpPr>
          <p:spPr>
            <a:xfrm>
              <a:off x="4906272" y="6011170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M1</a:t>
              </a:r>
              <a:endParaRPr lang="en-US" sz="1600"/>
            </a:p>
          </p:txBody>
        </p:sp>
        <p:sp>
          <p:nvSpPr>
            <p:cNvPr id="32" name="Oval 31"/>
            <p:cNvSpPr/>
            <p:nvPr/>
          </p:nvSpPr>
          <p:spPr>
            <a:xfrm>
              <a:off x="5742373" y="6011170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M1</a:t>
              </a:r>
              <a:endParaRPr lang="en-US" sz="1600"/>
            </a:p>
          </p:txBody>
        </p:sp>
        <p:sp>
          <p:nvSpPr>
            <p:cNvPr id="33" name="Oval 32"/>
            <p:cNvSpPr/>
            <p:nvPr/>
          </p:nvSpPr>
          <p:spPr>
            <a:xfrm>
              <a:off x="6746437" y="5477770"/>
              <a:ext cx="707365" cy="7073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M1</a:t>
              </a:r>
              <a:endParaRPr lang="en-US" sz="16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000726" y="3849977"/>
              <a:ext cx="865189" cy="85630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IMU</a:t>
              </a:r>
              <a:endParaRPr lang="en-US" sz="160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8975512" y="3849977"/>
              <a:ext cx="865189" cy="85630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IR</a:t>
              </a:r>
            </a:p>
            <a:p>
              <a:pPr algn="ctr"/>
              <a:r>
                <a:rPr lang="en-US" sz="1600" dirty="0" smtClean="0"/>
                <a:t>4x</a:t>
              </a:r>
              <a:endParaRPr lang="en-US" sz="160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9967551" y="3849977"/>
              <a:ext cx="865189" cy="85630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Encoder</a:t>
              </a:r>
              <a:endParaRPr lang="en-US" sz="16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0925084" y="3849977"/>
              <a:ext cx="865189" cy="85630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Bumpers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>
              <a:stCxn id="38" idx="7"/>
              <a:endCxn id="36" idx="2"/>
            </p:cNvCxnSpPr>
            <p:nvPr/>
          </p:nvCxnSpPr>
          <p:spPr>
            <a:xfrm flipV="1">
              <a:off x="2086777" y="1102316"/>
              <a:ext cx="2568415" cy="1080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9" idx="7"/>
              <a:endCxn id="36" idx="3"/>
            </p:cNvCxnSpPr>
            <p:nvPr/>
          </p:nvCxnSpPr>
          <p:spPr>
            <a:xfrm flipV="1">
              <a:off x="4163060" y="1518421"/>
              <a:ext cx="669263" cy="664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51" idx="0"/>
              <a:endCxn id="41" idx="5"/>
            </p:cNvCxnSpPr>
            <p:nvPr/>
          </p:nvCxnSpPr>
          <p:spPr>
            <a:xfrm flipH="1" flipV="1">
              <a:off x="8359707" y="3015101"/>
              <a:ext cx="73614" cy="834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52" idx="0"/>
              <a:endCxn id="41" idx="5"/>
            </p:cNvCxnSpPr>
            <p:nvPr/>
          </p:nvCxnSpPr>
          <p:spPr>
            <a:xfrm flipH="1" flipV="1">
              <a:off x="8359707" y="3015101"/>
              <a:ext cx="1048400" cy="834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3" idx="0"/>
              <a:endCxn id="41" idx="5"/>
            </p:cNvCxnSpPr>
            <p:nvPr/>
          </p:nvCxnSpPr>
          <p:spPr>
            <a:xfrm flipH="1" flipV="1">
              <a:off x="8359707" y="3015101"/>
              <a:ext cx="2040439" cy="834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54" idx="0"/>
              <a:endCxn id="41" idx="5"/>
            </p:cNvCxnSpPr>
            <p:nvPr/>
          </p:nvCxnSpPr>
          <p:spPr>
            <a:xfrm flipH="1" flipV="1">
              <a:off x="8359707" y="3015101"/>
              <a:ext cx="2997972" cy="834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1" idx="3"/>
              <a:endCxn id="45" idx="0"/>
            </p:cNvCxnSpPr>
            <p:nvPr/>
          </p:nvCxnSpPr>
          <p:spPr>
            <a:xfrm flipH="1">
              <a:off x="7100120" y="3015101"/>
              <a:ext cx="404325" cy="66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3"/>
              <a:endCxn id="42" idx="0"/>
            </p:cNvCxnSpPr>
            <p:nvPr/>
          </p:nvCxnSpPr>
          <p:spPr>
            <a:xfrm flipH="1">
              <a:off x="5663433" y="3015101"/>
              <a:ext cx="1841012" cy="66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6" idx="6"/>
            </p:cNvCxnSpPr>
            <p:nvPr/>
          </p:nvCxnSpPr>
          <p:spPr>
            <a:xfrm>
              <a:off x="5864716" y="1102316"/>
              <a:ext cx="1589086" cy="1080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1" idx="2"/>
              <a:endCxn id="36" idx="5"/>
            </p:cNvCxnSpPr>
            <p:nvPr/>
          </p:nvCxnSpPr>
          <p:spPr>
            <a:xfrm flipH="1" flipV="1">
              <a:off x="5687585" y="1518421"/>
              <a:ext cx="1639729" cy="1080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0" idx="0"/>
              <a:endCxn id="39" idx="4"/>
            </p:cNvCxnSpPr>
            <p:nvPr/>
          </p:nvCxnSpPr>
          <p:spPr>
            <a:xfrm flipH="1" flipV="1">
              <a:off x="3735429" y="3187457"/>
              <a:ext cx="137" cy="493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5" idx="4"/>
              <a:endCxn id="50" idx="0"/>
            </p:cNvCxnSpPr>
            <p:nvPr/>
          </p:nvCxnSpPr>
          <p:spPr>
            <a:xfrm>
              <a:off x="7100120" y="4858104"/>
              <a:ext cx="0" cy="619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2" idx="4"/>
              <a:endCxn id="46" idx="0"/>
            </p:cNvCxnSpPr>
            <p:nvPr/>
          </p:nvCxnSpPr>
          <p:spPr>
            <a:xfrm flipH="1">
              <a:off x="5259955" y="4858104"/>
              <a:ext cx="403478" cy="145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2" idx="4"/>
              <a:endCxn id="47" idx="0"/>
            </p:cNvCxnSpPr>
            <p:nvPr/>
          </p:nvCxnSpPr>
          <p:spPr>
            <a:xfrm>
              <a:off x="5663433" y="4858104"/>
              <a:ext cx="432624" cy="145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415396" y="1345721"/>
              <a:ext cx="955588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30 fps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93190" y="3297587"/>
              <a:ext cx="955588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30 fps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29497" y="1384277"/>
              <a:ext cx="894523" cy="1011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B</a:t>
              </a:r>
              <a:r>
                <a:rPr lang="en-US" sz="1200" baseline="-25000" dirty="0" err="1" smtClean="0"/>
                <a:t>x</a:t>
              </a:r>
              <a:r>
                <a:rPr lang="en-US" sz="1200" dirty="0" smtClean="0"/>
                <a:t>, B</a:t>
              </a:r>
              <a:r>
                <a:rPr lang="en-US" sz="1200" baseline="-25000" dirty="0" smtClean="0"/>
                <a:t>y</a:t>
              </a:r>
              <a:r>
                <a:rPr lang="en-US" sz="1200" dirty="0" smtClean="0"/>
                <a:t>, </a:t>
              </a:r>
            </a:p>
            <a:p>
              <a:r>
                <a:rPr lang="en-US" sz="1200" dirty="0" smtClean="0"/>
                <a:t>Distance</a:t>
              </a:r>
            </a:p>
            <a:p>
              <a:r>
                <a:rPr lang="en-US" sz="1200" dirty="0" smtClean="0"/>
                <a:t>Low frequency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60890" y="2074820"/>
              <a:ext cx="970150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Commands</a:t>
              </a:r>
              <a:endParaRPr lang="en-US" sz="1200" dirty="0"/>
            </a:p>
          </p:txBody>
        </p:sp>
        <p:cxnSp>
          <p:nvCxnSpPr>
            <p:cNvPr id="56" name="Straight Arrow Connector 55"/>
            <p:cNvCxnSpPr>
              <a:stCxn id="36" idx="4"/>
              <a:endCxn id="39" idx="6"/>
            </p:cNvCxnSpPr>
            <p:nvPr/>
          </p:nvCxnSpPr>
          <p:spPr>
            <a:xfrm flipH="1">
              <a:off x="4340191" y="1690777"/>
              <a:ext cx="919763" cy="908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631809" y="3202962"/>
              <a:ext cx="856836" cy="56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Pmw</a:t>
              </a:r>
              <a:r>
                <a:rPr lang="en-US" sz="1200" dirty="0" smtClean="0"/>
                <a:t>, high f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478408" y="2856487"/>
              <a:ext cx="1351021" cy="56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High frequency signals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59259" y="947453"/>
              <a:ext cx="1255144" cy="1011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Command to move to point (</a:t>
              </a:r>
              <a:r>
                <a:rPr lang="en-US" sz="1200" dirty="0" err="1" smtClean="0"/>
                <a:t>x,y</a:t>
              </a:r>
              <a:r>
                <a:rPr lang="en-US" sz="1200" dirty="0" smtClean="0"/>
                <a:t>), low frequency</a:t>
              </a:r>
              <a:endParaRPr 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42556" y="2093916"/>
              <a:ext cx="1158269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Bool: stock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77745" y="1415240"/>
            <a:ext cx="192855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Communication:</a:t>
            </a:r>
          </a:p>
          <a:p>
            <a:r>
              <a:rPr lang="en-US" dirty="0" smtClean="0"/>
              <a:t> </a:t>
            </a:r>
            <a:r>
              <a:rPr lang="en-US" b="1" dirty="0" smtClean="0"/>
              <a:t>ROS Jade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55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Software architecture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29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0551" y="7367432"/>
            <a:ext cx="4463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general architecture of the program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Claudio will do!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34" y="915956"/>
            <a:ext cx="8661846" cy="5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Pre-design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09" y="1879130"/>
            <a:ext cx="4381720" cy="325643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048866" y="1965323"/>
            <a:ext cx="5494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WEAKNESSES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No </a:t>
            </a:r>
            <a:r>
              <a:rPr lang="fr-CH" dirty="0" err="1"/>
              <a:t>facylities</a:t>
            </a:r>
            <a:r>
              <a:rPr lang="fr-CH" dirty="0"/>
              <a:t> to </a:t>
            </a:r>
            <a:r>
              <a:rPr lang="fr-CH" dirty="0" err="1"/>
              <a:t>built</a:t>
            </a:r>
            <a:r>
              <a:rPr lang="fr-CH" dirty="0"/>
              <a:t> </a:t>
            </a:r>
            <a:r>
              <a:rPr lang="fr-CH" dirty="0" err="1"/>
              <a:t>wood</a:t>
            </a:r>
            <a:r>
              <a:rPr lang="fr-CH" dirty="0"/>
              <a:t> </a:t>
            </a:r>
            <a:r>
              <a:rPr lang="fr-CH" dirty="0" err="1"/>
              <a:t>pieces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Too</a:t>
            </a:r>
            <a:r>
              <a:rPr lang="fr-CH" dirty="0"/>
              <a:t> </a:t>
            </a:r>
            <a:r>
              <a:rPr lang="fr-CH" dirty="0" err="1"/>
              <a:t>many</a:t>
            </a:r>
            <a:r>
              <a:rPr lang="fr-CH" dirty="0"/>
              <a:t> </a:t>
            </a:r>
            <a:r>
              <a:rPr lang="fr-CH" dirty="0" err="1"/>
              <a:t>screw</a:t>
            </a:r>
            <a:r>
              <a:rPr lang="fr-CH" dirty="0"/>
              <a:t> to </a:t>
            </a:r>
            <a:r>
              <a:rPr lang="fr-CH" dirty="0" err="1"/>
              <a:t>remove</a:t>
            </a:r>
            <a:r>
              <a:rPr lang="fr-CH" dirty="0"/>
              <a:t> to open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Too</a:t>
            </a:r>
            <a:r>
              <a:rPr lang="fr-CH" dirty="0"/>
              <a:t> </a:t>
            </a:r>
            <a:r>
              <a:rPr lang="fr-CH" dirty="0" err="1"/>
              <a:t>many</a:t>
            </a:r>
            <a:r>
              <a:rPr lang="fr-CH" dirty="0"/>
              <a:t> </a:t>
            </a:r>
            <a:r>
              <a:rPr lang="fr-CH" dirty="0" err="1"/>
              <a:t>mechanical</a:t>
            </a:r>
            <a:r>
              <a:rPr lang="fr-CH" dirty="0"/>
              <a:t> </a:t>
            </a:r>
            <a:r>
              <a:rPr lang="fr-CH" dirty="0" err="1"/>
              <a:t>pieces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Round </a:t>
            </a:r>
            <a:r>
              <a:rPr lang="fr-CH" dirty="0" err="1"/>
              <a:t>shape</a:t>
            </a:r>
            <a:r>
              <a:rPr lang="fr-CH" dirty="0"/>
              <a:t> </a:t>
            </a:r>
            <a:r>
              <a:rPr lang="fr-CH" dirty="0" err="1"/>
              <a:t>doesn’t</a:t>
            </a:r>
            <a:r>
              <a:rPr lang="fr-CH" dirty="0"/>
              <a:t> </a:t>
            </a:r>
            <a:r>
              <a:rPr lang="fr-CH" dirty="0" err="1"/>
              <a:t>maximize</a:t>
            </a:r>
            <a:r>
              <a:rPr lang="fr-CH" dirty="0"/>
              <a:t> the </a:t>
            </a:r>
            <a:r>
              <a:rPr lang="fr-CH" dirty="0" err="1"/>
              <a:t>surface’s</a:t>
            </a:r>
            <a:r>
              <a:rPr lang="fr-CH" dirty="0"/>
              <a:t> contact </a:t>
            </a:r>
            <a:r>
              <a:rPr lang="fr-CH" dirty="0" err="1"/>
              <a:t>between</a:t>
            </a:r>
            <a:r>
              <a:rPr lang="fr-CH" dirty="0"/>
              <a:t> the </a:t>
            </a:r>
            <a:r>
              <a:rPr lang="fr-CH" dirty="0" err="1"/>
              <a:t>conveyer</a:t>
            </a:r>
            <a:r>
              <a:rPr lang="fr-CH" dirty="0"/>
              <a:t> </a:t>
            </a:r>
            <a:r>
              <a:rPr lang="fr-CH" dirty="0" err="1"/>
              <a:t>belt</a:t>
            </a:r>
            <a:r>
              <a:rPr lang="fr-CH" dirty="0"/>
              <a:t> and the </a:t>
            </a:r>
            <a:r>
              <a:rPr lang="fr-CH" dirty="0" err="1"/>
              <a:t>bottle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The </a:t>
            </a:r>
            <a:r>
              <a:rPr lang="fr-CH" dirty="0" err="1"/>
              <a:t>thin</a:t>
            </a:r>
            <a:r>
              <a:rPr lang="fr-CH" dirty="0"/>
              <a:t> </a:t>
            </a:r>
            <a:r>
              <a:rPr lang="fr-CH" dirty="0" err="1"/>
              <a:t>belt</a:t>
            </a:r>
            <a:r>
              <a:rPr lang="fr-CH" dirty="0"/>
              <a:t> </a:t>
            </a:r>
            <a:r>
              <a:rPr lang="fr-CH" dirty="0" err="1"/>
              <a:t>which</a:t>
            </a:r>
            <a:r>
              <a:rPr lang="fr-CH" dirty="0"/>
              <a:t> drives the </a:t>
            </a:r>
            <a:r>
              <a:rPr lang="fr-CH" dirty="0" err="1"/>
              <a:t>sticky</a:t>
            </a:r>
            <a:r>
              <a:rPr lang="fr-CH" dirty="0"/>
              <a:t> one </a:t>
            </a:r>
            <a:r>
              <a:rPr lang="fr-CH" dirty="0" err="1"/>
              <a:t>will</a:t>
            </a:r>
            <a:r>
              <a:rPr lang="fr-CH" dirty="0"/>
              <a:t> slip on the 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1309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Bottle detection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30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163046" y="-675931"/>
            <a:ext cx="177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389" y="1045424"/>
            <a:ext cx="7645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Obstacle avoidance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31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78631" y="2073349"/>
            <a:ext cx="177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Results</a:t>
            </a:r>
          </a:p>
        </p:txBody>
      </p:sp>
    </p:spTree>
    <p:extLst>
      <p:ext uri="{BB962C8B-B14F-4D97-AF65-F5344CB8AC3E}">
        <p14:creationId xmlns:p14="http://schemas.microsoft.com/office/powerpoint/2010/main" val="61983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Localization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32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5483414" y="-1740879"/>
            <a:ext cx="42474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  <a:r>
              <a:rPr lang="fr-CH" dirty="0"/>
              <a:t>stratégie de ou on va d'abord, </a:t>
            </a:r>
            <a:r>
              <a:rPr lang="fr-CH" dirty="0" err="1"/>
              <a:t>etc</a:t>
            </a:r>
            <a:endParaRPr lang="fr-CH" dirty="0"/>
          </a:p>
          <a:p>
            <a:r>
              <a:rPr lang="fr-CH" dirty="0"/>
              <a:t>		</a:t>
            </a:r>
            <a:r>
              <a:rPr lang="fr-CH" dirty="0" err="1"/>
              <a:t>pseudo-code</a:t>
            </a:r>
            <a:endParaRPr lang="fr-CH" dirty="0"/>
          </a:p>
          <a:p>
            <a:endParaRPr lang="fr-CH" dirty="0"/>
          </a:p>
          <a:p>
            <a:r>
              <a:rPr lang="fr-CH" dirty="0"/>
              <a:t>Backup plan!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114" y="1132585"/>
            <a:ext cx="8790932" cy="48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Time management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33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8" y="1021772"/>
            <a:ext cx="9750550" cy="501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Tasks management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34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8979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086713" y="2467364"/>
            <a:ext cx="394518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6FF"/>
                </a:solidFill>
              </a:rPr>
              <a:t>Corrections of the mechanical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Production of mechanical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Ordering of mechanical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Prototype of the electrical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Ordering of electrical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Writing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63046" y="1652354"/>
            <a:ext cx="17499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CH" dirty="0"/>
              <a:t>ACHIEVED TASKS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087815" y="1688559"/>
            <a:ext cx="154478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CH" dirty="0"/>
              <a:t>FUTURE TASKS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4337" y="1652354"/>
            <a:ext cx="24753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CH" dirty="0"/>
              <a:t>CURRENT DISTRIBUTION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859938" y="2467364"/>
            <a:ext cx="2505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Mechanical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Electronical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Software architecture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52920" y="2467364"/>
            <a:ext cx="2170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Building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27239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/>
          <p:cNvSpPr/>
          <p:nvPr/>
        </p:nvSpPr>
        <p:spPr>
          <a:xfrm>
            <a:off x="3073068" y="322605"/>
            <a:ext cx="5744716" cy="577064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10" y="948918"/>
            <a:ext cx="6499248" cy="5325084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612128" y="44970"/>
            <a:ext cx="6779782" cy="6771471"/>
          </a:xfrm>
          <a:prstGeom prst="ellipse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97205" y="2852857"/>
            <a:ext cx="9609629" cy="577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CH" sz="4400" dirty="0" err="1">
                <a:solidFill>
                  <a:srgbClr val="FF0000"/>
                </a:solidFill>
                <a:latin typeface="Copperplate Gothic Bold" panose="020E0705020206020404" pitchFamily="34" charset="0"/>
              </a:rPr>
              <a:t>Thank</a:t>
            </a:r>
            <a:r>
              <a:rPr lang="fr-CH" sz="44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 </a:t>
            </a:r>
            <a:r>
              <a:rPr lang="fr-CH" sz="4400" dirty="0" err="1">
                <a:solidFill>
                  <a:srgbClr val="FF0000"/>
                </a:solidFill>
                <a:latin typeface="Copperplate Gothic Bold" panose="020E0705020206020404" pitchFamily="34" charset="0"/>
              </a:rPr>
              <a:t>you</a:t>
            </a:r>
            <a:r>
              <a:rPr lang="fr-CH" sz="44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 for </a:t>
            </a:r>
            <a:r>
              <a:rPr lang="fr-CH" sz="4400" dirty="0" err="1">
                <a:solidFill>
                  <a:srgbClr val="FF0000"/>
                </a:solidFill>
                <a:latin typeface="Copperplate Gothic Bold" panose="020E0705020206020404" pitchFamily="34" charset="0"/>
              </a:rPr>
              <a:t>your</a:t>
            </a:r>
            <a:r>
              <a:rPr lang="fr-CH" sz="44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 attention</a:t>
            </a:r>
            <a:endParaRPr lang="en-US" sz="4400" noProof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7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Outside of the robot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4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75" y="1825944"/>
            <a:ext cx="5612601" cy="430007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76" y="1131417"/>
            <a:ext cx="3614221" cy="2764083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201137" y="1374247"/>
            <a:ext cx="135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360° camera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79110" y="1072261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Camera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6021507" y="2343724"/>
            <a:ext cx="144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4 x IR </a:t>
            </a:r>
            <a:r>
              <a:rPr lang="fr-CH" dirty="0" err="1"/>
              <a:t>sensors</a:t>
            </a:r>
            <a:endParaRPr lang="fr-CH" dirty="0"/>
          </a:p>
        </p:txBody>
      </p:sp>
      <p:sp>
        <p:nvSpPr>
          <p:cNvPr id="23" name="ZoneTexte 22"/>
          <p:cNvSpPr txBox="1"/>
          <p:nvPr/>
        </p:nvSpPr>
        <p:spPr>
          <a:xfrm>
            <a:off x="7636305" y="3665062"/>
            <a:ext cx="156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Bottle</a:t>
            </a:r>
            <a:r>
              <a:rPr lang="fr-CH" dirty="0"/>
              <a:t> releaser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468570" y="5426083"/>
            <a:ext cx="251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Aeration</a:t>
            </a:r>
            <a:r>
              <a:rPr lang="fr-CH" dirty="0"/>
              <a:t> and </a:t>
            </a:r>
            <a:r>
              <a:rPr lang="fr-CH" dirty="0" err="1"/>
              <a:t>access</a:t>
            </a:r>
            <a:r>
              <a:rPr lang="fr-CH" dirty="0"/>
              <a:t> </a:t>
            </a:r>
            <a:r>
              <a:rPr lang="fr-CH" dirty="0" err="1"/>
              <a:t>hole</a:t>
            </a:r>
            <a:endParaRPr lang="fr-CH" dirty="0"/>
          </a:p>
        </p:txBody>
      </p:sp>
      <p:sp>
        <p:nvSpPr>
          <p:cNvPr id="25" name="ZoneTexte 24"/>
          <p:cNvSpPr txBox="1"/>
          <p:nvPr/>
        </p:nvSpPr>
        <p:spPr>
          <a:xfrm>
            <a:off x="5960445" y="3200161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Sticky</a:t>
            </a:r>
            <a:r>
              <a:rPr lang="fr-CH" dirty="0"/>
              <a:t> </a:t>
            </a:r>
            <a:r>
              <a:rPr lang="fr-CH" dirty="0" err="1"/>
              <a:t>conveyer</a:t>
            </a:r>
            <a:r>
              <a:rPr lang="fr-CH" dirty="0"/>
              <a:t> </a:t>
            </a:r>
            <a:r>
              <a:rPr lang="fr-CH" dirty="0" err="1"/>
              <a:t>belt</a:t>
            </a:r>
            <a:endParaRPr lang="fr-CH" dirty="0"/>
          </a:p>
        </p:txBody>
      </p:sp>
      <p:cxnSp>
        <p:nvCxnSpPr>
          <p:cNvPr id="27" name="Connecteur droit avec flèche 26"/>
          <p:cNvCxnSpPr>
            <a:cxnSpLocks/>
          </p:cNvCxnSpPr>
          <p:nvPr/>
        </p:nvCxnSpPr>
        <p:spPr>
          <a:xfrm>
            <a:off x="2576005" y="1455929"/>
            <a:ext cx="521901" cy="11033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cxnSpLocks/>
            <a:stCxn id="19" idx="1"/>
          </p:cNvCxnSpPr>
          <p:nvPr/>
        </p:nvCxnSpPr>
        <p:spPr>
          <a:xfrm flipH="1">
            <a:off x="3530973" y="1558913"/>
            <a:ext cx="1670164" cy="4757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cxnSpLocks/>
            <a:stCxn id="19" idx="3"/>
          </p:cNvCxnSpPr>
          <p:nvPr/>
        </p:nvCxnSpPr>
        <p:spPr>
          <a:xfrm flipV="1">
            <a:off x="6560548" y="1326816"/>
            <a:ext cx="3723567" cy="232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cxnSpLocks/>
          </p:cNvCxnSpPr>
          <p:nvPr/>
        </p:nvCxnSpPr>
        <p:spPr>
          <a:xfrm flipH="1">
            <a:off x="1307449" y="2559297"/>
            <a:ext cx="4561723" cy="1761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cxnSpLocks/>
            <a:stCxn id="22" idx="3"/>
          </p:cNvCxnSpPr>
          <p:nvPr/>
        </p:nvCxnSpPr>
        <p:spPr>
          <a:xfrm flipV="1">
            <a:off x="7468570" y="1621818"/>
            <a:ext cx="2255241" cy="906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cxnSpLocks/>
          </p:cNvCxnSpPr>
          <p:nvPr/>
        </p:nvCxnSpPr>
        <p:spPr>
          <a:xfrm flipH="1">
            <a:off x="3140403" y="3429567"/>
            <a:ext cx="2864371" cy="9471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cxnSpLocks/>
          </p:cNvCxnSpPr>
          <p:nvPr/>
        </p:nvCxnSpPr>
        <p:spPr>
          <a:xfrm flipV="1">
            <a:off x="7934484" y="2698925"/>
            <a:ext cx="1420439" cy="664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cxnSpLocks/>
            <a:stCxn id="24" idx="1"/>
          </p:cNvCxnSpPr>
          <p:nvPr/>
        </p:nvCxnSpPr>
        <p:spPr>
          <a:xfrm flipH="1" flipV="1">
            <a:off x="4901609" y="4561382"/>
            <a:ext cx="2566961" cy="1049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cxnSpLocks/>
            <a:stCxn id="24" idx="3"/>
          </p:cNvCxnSpPr>
          <p:nvPr/>
        </p:nvCxnSpPr>
        <p:spPr>
          <a:xfrm flipV="1">
            <a:off x="9985156" y="2809345"/>
            <a:ext cx="1043717" cy="28014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cxnSpLocks/>
          </p:cNvCxnSpPr>
          <p:nvPr/>
        </p:nvCxnSpPr>
        <p:spPr>
          <a:xfrm flipV="1">
            <a:off x="9083944" y="3292444"/>
            <a:ext cx="441866" cy="445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618789" y="3224188"/>
            <a:ext cx="82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FRONT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1366269" y="3869615"/>
            <a:ext cx="6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BACK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61071" y="4722329"/>
            <a:ext cx="128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2x </a:t>
            </a:r>
            <a:r>
              <a:rPr lang="fr-CH" dirty="0" err="1"/>
              <a:t>Bumpers</a:t>
            </a:r>
            <a:endParaRPr lang="fr-CH" dirty="0"/>
          </a:p>
        </p:txBody>
      </p:sp>
      <p:cxnSp>
        <p:nvCxnSpPr>
          <p:cNvPr id="38" name="Connecteur droit avec flèche 37"/>
          <p:cNvCxnSpPr>
            <a:cxnSpLocks/>
          </p:cNvCxnSpPr>
          <p:nvPr/>
        </p:nvCxnSpPr>
        <p:spPr>
          <a:xfrm flipV="1">
            <a:off x="8613927" y="3497344"/>
            <a:ext cx="1670188" cy="1336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4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Inside of the robot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5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957263" y="5441491"/>
            <a:ext cx="12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3x Batteries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84" y="1133701"/>
            <a:ext cx="5846284" cy="483252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20945" y="4146697"/>
            <a:ext cx="11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5x Motors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595672" y="2202310"/>
            <a:ext cx="112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Electonics</a:t>
            </a:r>
            <a:endParaRPr lang="fr-CH" dirty="0"/>
          </a:p>
        </p:txBody>
      </p:sp>
      <p:cxnSp>
        <p:nvCxnSpPr>
          <p:cNvPr id="21" name="Connecteur droit avec flèche 20"/>
          <p:cNvCxnSpPr>
            <a:cxnSpLocks/>
            <a:stCxn id="20" idx="3"/>
          </p:cNvCxnSpPr>
          <p:nvPr/>
        </p:nvCxnSpPr>
        <p:spPr>
          <a:xfrm flipV="1">
            <a:off x="2246527" y="5018567"/>
            <a:ext cx="3448934" cy="6075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7394976" y="4310865"/>
            <a:ext cx="2125969" cy="6280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cxnSpLocks/>
          </p:cNvCxnSpPr>
          <p:nvPr/>
        </p:nvCxnSpPr>
        <p:spPr>
          <a:xfrm flipH="1">
            <a:off x="6064103" y="2423068"/>
            <a:ext cx="1545281" cy="16828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28789" y="2202310"/>
            <a:ext cx="72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Roller</a:t>
            </a:r>
          </a:p>
        </p:txBody>
      </p:sp>
      <p:cxnSp>
        <p:nvCxnSpPr>
          <p:cNvPr id="28" name="Connecteur droit avec flèche 27"/>
          <p:cNvCxnSpPr>
            <a:cxnSpLocks/>
          </p:cNvCxnSpPr>
          <p:nvPr/>
        </p:nvCxnSpPr>
        <p:spPr>
          <a:xfrm>
            <a:off x="3097303" y="2561150"/>
            <a:ext cx="2240241" cy="96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21" y="1089604"/>
            <a:ext cx="5447406" cy="4173514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Dimensions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6</a:t>
            </a:fld>
            <a:endParaRPr lang="fr-CH" dirty="0"/>
          </a:p>
        </p:txBody>
      </p:sp>
      <p:sp>
        <p:nvSpPr>
          <p:cNvPr id="47" name="Ellipse 46"/>
          <p:cNvSpPr/>
          <p:nvPr/>
        </p:nvSpPr>
        <p:spPr>
          <a:xfrm>
            <a:off x="2548442" y="1173805"/>
            <a:ext cx="6779782" cy="4460591"/>
          </a:xfrm>
          <a:prstGeom prst="ellipse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cxnSp>
        <p:nvCxnSpPr>
          <p:cNvPr id="19" name="Connecteur droit avec flèche 18"/>
          <p:cNvCxnSpPr>
            <a:cxnSpLocks/>
          </p:cNvCxnSpPr>
          <p:nvPr/>
        </p:nvCxnSpPr>
        <p:spPr>
          <a:xfrm>
            <a:off x="2911916" y="5419112"/>
            <a:ext cx="3520731" cy="3953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cxnSpLocks/>
          </p:cNvCxnSpPr>
          <p:nvPr/>
        </p:nvCxnSpPr>
        <p:spPr>
          <a:xfrm flipV="1">
            <a:off x="6529494" y="5061088"/>
            <a:ext cx="2438619" cy="72243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V="1">
            <a:off x="8968113" y="1360967"/>
            <a:ext cx="0" cy="366823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cxnSpLocks/>
          </p:cNvCxnSpPr>
          <p:nvPr/>
        </p:nvCxnSpPr>
        <p:spPr>
          <a:xfrm>
            <a:off x="4970892" y="1872790"/>
            <a:ext cx="0" cy="90230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cxnSpLocks/>
          </p:cNvCxnSpPr>
          <p:nvPr/>
        </p:nvCxnSpPr>
        <p:spPr>
          <a:xfrm>
            <a:off x="4534633" y="4604753"/>
            <a:ext cx="0" cy="42444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cxnSpLocks/>
          </p:cNvCxnSpPr>
          <p:nvPr/>
        </p:nvCxnSpPr>
        <p:spPr>
          <a:xfrm>
            <a:off x="6962724" y="3176361"/>
            <a:ext cx="0" cy="114045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cxnSpLocks/>
          </p:cNvCxnSpPr>
          <p:nvPr/>
        </p:nvCxnSpPr>
        <p:spPr>
          <a:xfrm>
            <a:off x="3805286" y="3473455"/>
            <a:ext cx="1781352" cy="14893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cxnSpLocks/>
          </p:cNvCxnSpPr>
          <p:nvPr/>
        </p:nvCxnSpPr>
        <p:spPr>
          <a:xfrm flipV="1">
            <a:off x="6958440" y="4350498"/>
            <a:ext cx="424431" cy="9352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387567" y="3162863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250 mm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4970892" y="2115907"/>
            <a:ext cx="8402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97 mm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4534633" y="4646363"/>
            <a:ext cx="8402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38 mm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962723" y="4488161"/>
            <a:ext cx="8402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31 mm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6958440" y="3561924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110 mm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9059030" y="2725235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362 mm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7720786" y="5383002"/>
            <a:ext cx="1399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375 mm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916456" y="5567668"/>
            <a:ext cx="1399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419 mm</a:t>
            </a:r>
          </a:p>
        </p:txBody>
      </p:sp>
      <p:cxnSp>
        <p:nvCxnSpPr>
          <p:cNvPr id="61" name="Connecteur droit avec flèche 60"/>
          <p:cNvCxnSpPr>
            <a:cxnSpLocks/>
          </p:cNvCxnSpPr>
          <p:nvPr/>
        </p:nvCxnSpPr>
        <p:spPr>
          <a:xfrm>
            <a:off x="3317331" y="4060972"/>
            <a:ext cx="2228696" cy="22330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3997467" y="3780332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300 mm</a:t>
            </a:r>
          </a:p>
        </p:txBody>
      </p:sp>
    </p:spTree>
    <p:extLst>
      <p:ext uri="{BB962C8B-B14F-4D97-AF65-F5344CB8AC3E}">
        <p14:creationId xmlns:p14="http://schemas.microsoft.com/office/powerpoint/2010/main" val="25702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Expected capability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7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28" y="889695"/>
            <a:ext cx="6686572" cy="526350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15" y="1853483"/>
            <a:ext cx="4116028" cy="317848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938333" y="2061756"/>
            <a:ext cx="196165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err="1"/>
              <a:t>from</a:t>
            </a:r>
            <a:r>
              <a:rPr lang="fr-CH" dirty="0"/>
              <a:t> 2 to 7 </a:t>
            </a:r>
            <a:r>
              <a:rPr lang="fr-CH" dirty="0" err="1"/>
              <a:t>bottles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279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noProof="0" dirty="0">
                <a:latin typeface="Copperplate Gothic Bold" panose="020E0705020206020404" pitchFamily="34" charset="0"/>
              </a:rPr>
              <a:t>Sticky material</a:t>
            </a: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8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9" y="1933173"/>
            <a:ext cx="4015445" cy="301158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934067" y="7239761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2-Faces tape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364637" y="7239761"/>
            <a:ext cx="229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How to </a:t>
            </a:r>
            <a:r>
              <a:rPr lang="fr-CH" dirty="0" err="1"/>
              <a:t>fix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? (</a:t>
            </a:r>
            <a:r>
              <a:rPr lang="fr-CH" dirty="0" err="1"/>
              <a:t>explain</a:t>
            </a:r>
            <a:r>
              <a:rPr lang="fr-CH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0265" y="2128249"/>
            <a:ext cx="406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Two sided duct tape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Robust to vibration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Good repeatability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Robust to dust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Cheap solution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669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40049" y="0"/>
            <a:ext cx="11751952" cy="95567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0155CE"/>
                </a:solidFill>
                <a:latin typeface="Copperplate Gothic Bold" panose="020E0705020206020404" pitchFamily="34" charset="0"/>
              </a:rPr>
              <a:t>	</a:t>
            </a:r>
            <a:r>
              <a:rPr lang="en-US" dirty="0">
                <a:latin typeface="Copperplate Gothic Bold" panose="020E0705020206020404" pitchFamily="34" charset="0"/>
              </a:rPr>
              <a:t>Sticky material testing</a:t>
            </a:r>
            <a:endParaRPr lang="en-US" noProof="0" dirty="0">
              <a:latin typeface="Copperplate Gothic Bold" panose="020E07050202060204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76" y="6233746"/>
            <a:ext cx="11894819" cy="624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highlight>
                <a:srgbClr val="C0C0C0"/>
              </a:highligh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579487" y="6232828"/>
            <a:ext cx="612513" cy="625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07017B-1096-4EFA-9740-306F86F870A8}" type="slidenum">
              <a:rPr lang="fr-CH"/>
              <a:t>9</a:t>
            </a:fld>
            <a:endParaRPr lang="fr-CH" dirty="0"/>
          </a:p>
        </p:txBody>
      </p:sp>
      <p:cxnSp>
        <p:nvCxnSpPr>
          <p:cNvPr id="8" name="Connecteur droit 7"/>
          <p:cNvCxnSpPr>
            <a:cxnSpLocks/>
            <a:stCxn id="2" idx="6"/>
            <a:endCxn id="17" idx="2"/>
          </p:cNvCxnSpPr>
          <p:nvPr/>
        </p:nvCxnSpPr>
        <p:spPr>
          <a:xfrm>
            <a:off x="719449" y="6538979"/>
            <a:ext cx="9527931" cy="1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440049" y="6399351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2249389" y="6394829"/>
            <a:ext cx="279400" cy="279255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Ellipse 12"/>
          <p:cNvSpPr/>
          <p:nvPr/>
        </p:nvSpPr>
        <p:spPr>
          <a:xfrm>
            <a:off x="4224937" y="6399348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4" name="Ellipse 13"/>
          <p:cNvSpPr/>
          <p:nvPr/>
        </p:nvSpPr>
        <p:spPr>
          <a:xfrm>
            <a:off x="6432647" y="6411773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Ellipse 14"/>
          <p:cNvSpPr/>
          <p:nvPr/>
        </p:nvSpPr>
        <p:spPr>
          <a:xfrm>
            <a:off x="8334527" y="6399349"/>
            <a:ext cx="279400" cy="279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7" name="Ellipse 16"/>
          <p:cNvSpPr/>
          <p:nvPr/>
        </p:nvSpPr>
        <p:spPr>
          <a:xfrm>
            <a:off x="10247380" y="6411773"/>
            <a:ext cx="279400" cy="27925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719449" y="6539680"/>
            <a:ext cx="1098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bg1"/>
                </a:solidFill>
              </a:rPr>
              <a:t>Introduction	                      HW </a:t>
            </a:r>
            <a:r>
              <a:rPr lang="fr-CH" sz="1400" dirty="0" err="1">
                <a:solidFill>
                  <a:schemeClr val="bg1"/>
                </a:solidFill>
              </a:rPr>
              <a:t>mechanics</a:t>
            </a:r>
            <a:r>
              <a:rPr lang="fr-CH" sz="1400" dirty="0">
                <a:solidFill>
                  <a:schemeClr val="bg1"/>
                </a:solidFill>
              </a:rPr>
              <a:t>	   HW </a:t>
            </a:r>
            <a:r>
              <a:rPr lang="fr-CH" sz="1400" dirty="0" err="1">
                <a:solidFill>
                  <a:schemeClr val="bg1"/>
                </a:solidFill>
              </a:rPr>
              <a:t>electronics</a:t>
            </a:r>
            <a:r>
              <a:rPr lang="fr-CH" sz="1400" dirty="0">
                <a:solidFill>
                  <a:schemeClr val="bg1"/>
                </a:solidFill>
              </a:rPr>
              <a:t>                            Budget                                   Software                               Management	                             </a:t>
            </a:r>
          </a:p>
        </p:txBody>
      </p:sp>
      <p:sp>
        <p:nvSpPr>
          <p:cNvPr id="9" name="Ellipse 8"/>
          <p:cNvSpPr/>
          <p:nvPr/>
        </p:nvSpPr>
        <p:spPr>
          <a:xfrm>
            <a:off x="0" y="2380"/>
            <a:ext cx="957263" cy="9509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2"/>
            <a:ext cx="1163046" cy="952929"/>
          </a:xfrm>
          <a:prstGeom prst="rect">
            <a:avLst/>
          </a:prstGeom>
        </p:spPr>
      </p:pic>
      <p:pic>
        <p:nvPicPr>
          <p:cNvPr id="16" name="Grabbing_Bott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49477" y="1260907"/>
            <a:ext cx="8268510" cy="46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2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765</Words>
  <Application>Microsoft Macintosh PowerPoint</Application>
  <PresentationFormat>Widescreen</PresentationFormat>
  <Paragraphs>441</Paragraphs>
  <Slides>35</Slides>
  <Notes>35</Notes>
  <HiddenSlides>3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Copperplate Gothic Bold</vt:lpstr>
      <vt:lpstr>Mangal</vt:lpstr>
      <vt:lpstr>Thème Office</vt:lpstr>
      <vt:lpstr>PowerPoint Presentation</vt:lpstr>
      <vt:lpstr> Concept</vt:lpstr>
      <vt:lpstr> Pre-design</vt:lpstr>
      <vt:lpstr> Outside of the robot</vt:lpstr>
      <vt:lpstr> Inside of the robot</vt:lpstr>
      <vt:lpstr> Dimensions</vt:lpstr>
      <vt:lpstr> Expected capability</vt:lpstr>
      <vt:lpstr> Sticky material</vt:lpstr>
      <vt:lpstr> Sticky material testing</vt:lpstr>
      <vt:lpstr> Sticky belt fabrication</vt:lpstr>
      <vt:lpstr> Roller</vt:lpstr>
      <vt:lpstr> Sprocket testing</vt:lpstr>
      <vt:lpstr> Conveyoring</vt:lpstr>
      <vt:lpstr> Assembly</vt:lpstr>
      <vt:lpstr> Adjustments</vt:lpstr>
      <vt:lpstr> Adjustments</vt:lpstr>
      <vt:lpstr> Assembly</vt:lpstr>
      <vt:lpstr> Mechanical components</vt:lpstr>
      <vt:lpstr> Mechanical components</vt:lpstr>
      <vt:lpstr> Backup plan</vt:lpstr>
      <vt:lpstr> Electronic assembly</vt:lpstr>
      <vt:lpstr> PCB plate</vt:lpstr>
      <vt:lpstr> Electrical design</vt:lpstr>
      <vt:lpstr> Power budget</vt:lpstr>
      <vt:lpstr> Electrical components</vt:lpstr>
      <vt:lpstr> Budget management</vt:lpstr>
      <vt:lpstr> Budget management</vt:lpstr>
      <vt:lpstr> Communication schematics</vt:lpstr>
      <vt:lpstr> Software architecture</vt:lpstr>
      <vt:lpstr> Bottle detection</vt:lpstr>
      <vt:lpstr> Obstacle avoidance</vt:lpstr>
      <vt:lpstr> Localization</vt:lpstr>
      <vt:lpstr> Time management</vt:lpstr>
      <vt:lpstr> Tasks management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Héloïse</dc:creator>
  <cp:lastModifiedBy>Claudio Fritsche</cp:lastModifiedBy>
  <cp:revision>300</cp:revision>
  <dcterms:created xsi:type="dcterms:W3CDTF">2017-01-17T11:44:29Z</dcterms:created>
  <dcterms:modified xsi:type="dcterms:W3CDTF">2017-04-13T09:12:47Z</dcterms:modified>
</cp:coreProperties>
</file>